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 id="2147484341" r:id="rId3"/>
    <p:sldMasterId id="2147484366" r:id="rId4"/>
    <p:sldMasterId id="2147484375" r:id="rId5"/>
    <p:sldMasterId id="2147484396" r:id="rId6"/>
    <p:sldMasterId id="2147484432" r:id="rId7"/>
    <p:sldMasterId id="2147484468" r:id="rId8"/>
    <p:sldMasterId id="2147484477" r:id="rId9"/>
  </p:sldMasterIdLst>
  <p:notesMasterIdLst>
    <p:notesMasterId r:id="rId99"/>
  </p:notesMasterIdLst>
  <p:handoutMasterIdLst>
    <p:handoutMasterId r:id="rId100"/>
  </p:handoutMasterIdLst>
  <p:sldIdLst>
    <p:sldId id="1393" r:id="rId10"/>
    <p:sldId id="1411" r:id="rId11"/>
    <p:sldId id="1564" r:id="rId12"/>
    <p:sldId id="1489" r:id="rId13"/>
    <p:sldId id="1415" r:id="rId14"/>
    <p:sldId id="1417" r:id="rId15"/>
    <p:sldId id="1418" r:id="rId16"/>
    <p:sldId id="1423" r:id="rId17"/>
    <p:sldId id="1559" r:id="rId18"/>
    <p:sldId id="1573" r:id="rId19"/>
    <p:sldId id="1571" r:id="rId20"/>
    <p:sldId id="1572" r:id="rId21"/>
    <p:sldId id="1424" r:id="rId22"/>
    <p:sldId id="1425" r:id="rId23"/>
    <p:sldId id="1426" r:id="rId24"/>
    <p:sldId id="1427" r:id="rId25"/>
    <p:sldId id="1428" r:id="rId26"/>
    <p:sldId id="1429" r:id="rId27"/>
    <p:sldId id="1430" r:id="rId28"/>
    <p:sldId id="1574" r:id="rId29"/>
    <p:sldId id="1431" r:id="rId30"/>
    <p:sldId id="1432" r:id="rId31"/>
    <p:sldId id="1569" r:id="rId32"/>
    <p:sldId id="1568" r:id="rId33"/>
    <p:sldId id="1435" r:id="rId34"/>
    <p:sldId id="1436" r:id="rId35"/>
    <p:sldId id="1437" r:id="rId36"/>
    <p:sldId id="1438" r:id="rId37"/>
    <p:sldId id="1439" r:id="rId38"/>
    <p:sldId id="1440" r:id="rId39"/>
    <p:sldId id="1441" r:id="rId40"/>
    <p:sldId id="1442" r:id="rId41"/>
    <p:sldId id="1443" r:id="rId42"/>
    <p:sldId id="1444" r:id="rId43"/>
    <p:sldId id="1445" r:id="rId44"/>
    <p:sldId id="1544" r:id="rId45"/>
    <p:sldId id="1546" r:id="rId46"/>
    <p:sldId id="1548" r:id="rId47"/>
    <p:sldId id="1547" r:id="rId48"/>
    <p:sldId id="1557" r:id="rId49"/>
    <p:sldId id="1558" r:id="rId50"/>
    <p:sldId id="1513" r:id="rId51"/>
    <p:sldId id="1514" r:id="rId52"/>
    <p:sldId id="1482" r:id="rId53"/>
    <p:sldId id="1449" r:id="rId54"/>
    <p:sldId id="1508" r:id="rId55"/>
    <p:sldId id="1509" r:id="rId56"/>
    <p:sldId id="1510" r:id="rId57"/>
    <p:sldId id="1451" r:id="rId58"/>
    <p:sldId id="1511" r:id="rId59"/>
    <p:sldId id="1512" r:id="rId60"/>
    <p:sldId id="1539" r:id="rId61"/>
    <p:sldId id="1553" r:id="rId62"/>
    <p:sldId id="1494" r:id="rId63"/>
    <p:sldId id="1497" r:id="rId64"/>
    <p:sldId id="1498" r:id="rId65"/>
    <p:sldId id="1500" r:id="rId66"/>
    <p:sldId id="1499" r:id="rId67"/>
    <p:sldId id="1501" r:id="rId68"/>
    <p:sldId id="1502" r:id="rId69"/>
    <p:sldId id="1503" r:id="rId70"/>
    <p:sldId id="1504" r:id="rId71"/>
    <p:sldId id="1505" r:id="rId72"/>
    <p:sldId id="1535" r:id="rId73"/>
    <p:sldId id="1536" r:id="rId74"/>
    <p:sldId id="1457" r:id="rId75"/>
    <p:sldId id="1458" r:id="rId76"/>
    <p:sldId id="1459" r:id="rId77"/>
    <p:sldId id="1460" r:id="rId78"/>
    <p:sldId id="1479" r:id="rId79"/>
    <p:sldId id="1461" r:id="rId80"/>
    <p:sldId id="1540" r:id="rId81"/>
    <p:sldId id="1534" r:id="rId82"/>
    <p:sldId id="1516" r:id="rId83"/>
    <p:sldId id="1467" r:id="rId84"/>
    <p:sldId id="1528" r:id="rId85"/>
    <p:sldId id="1542" r:id="rId86"/>
    <p:sldId id="1529" r:id="rId87"/>
    <p:sldId id="1466" r:id="rId88"/>
    <p:sldId id="1563" r:id="rId89"/>
    <p:sldId id="1567" r:id="rId90"/>
    <p:sldId id="1469" r:id="rId91"/>
    <p:sldId id="1551" r:id="rId92"/>
    <p:sldId id="1530" r:id="rId93"/>
    <p:sldId id="1517" r:id="rId94"/>
    <p:sldId id="1552" r:id="rId95"/>
    <p:sldId id="1566" r:id="rId96"/>
    <p:sldId id="1575" r:id="rId97"/>
    <p:sldId id="1565" r:id="rId9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FFC073"/>
    <a:srgbClr val="FFCB40"/>
    <a:srgbClr val="292929"/>
    <a:srgbClr val="FFFFFF"/>
    <a:srgbClr val="BAD80A"/>
    <a:srgbClr val="A80000"/>
    <a:srgbClr val="5C2D91"/>
    <a:srgbClr val="0078D7"/>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81" autoAdjust="0"/>
    <p:restoredTop sz="78256" autoAdjust="0"/>
  </p:normalViewPr>
  <p:slideViewPr>
    <p:cSldViewPr>
      <p:cViewPr varScale="1">
        <p:scale>
          <a:sx n="123" d="100"/>
          <a:sy n="123" d="100"/>
        </p:scale>
        <p:origin x="1292"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2007"/>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2/8/2017 7:43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2/8/2017 7:42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service-fabric/service-fabric-deploy-existing-app" TargetMode="External"/><Relationship Id="rId7" Type="http://schemas.openxmlformats.org/officeDocument/2006/relationships/hyperlink" Target="https://docs.microsoft.com/en-us/azure/service-fabric/service-fabric-reliable-services-introduction"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docs.microsoft.com/en-us/azure/service-fabric/service-fabric-deploy-container-linux" TargetMode="External"/><Relationship Id="rId5" Type="http://schemas.openxmlformats.org/officeDocument/2006/relationships/hyperlink" Target="https://docs.microsoft.com/en-us/azure/service-fabric/service-fabric-deploy-container" TargetMode="External"/><Relationship Id="rId4" Type="http://schemas.openxmlformats.org/officeDocument/2006/relationships/hyperlink" Target="https://docs.microsoft.com/en-us/azure/service-fabric/service-fabric-reliable-actors-get-started-java"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7:43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878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7:43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418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80379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3610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31085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63631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29921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17137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74562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9112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29820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9097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84648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7:43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456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7:43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567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810160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10248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196908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615521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503744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2/8/2017 7:43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246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40879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2/8/2017 7:43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4477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755418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227407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355424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12265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7426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945146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229961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639666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36034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79146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847232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625456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2115414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54015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489680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397873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794933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2/8/2017 7:43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14499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Service Fabric supports orchestrating containers as well as processes across a cluster of machines. It can orchestrate anything  whether it’s a random </a:t>
            </a:r>
            <a:r>
              <a:rPr lang="en-US" sz="900" u="sng" kern="1200" dirty="0">
                <a:solidFill>
                  <a:schemeClr val="tx1"/>
                </a:solidFill>
                <a:effectLst/>
                <a:latin typeface="Segoe UI Light" pitchFamily="34" charset="0"/>
                <a:ea typeface="+mn-ea"/>
                <a:cs typeface="+mn-cs"/>
                <a:hlinkClick r:id="rId3"/>
              </a:rPr>
              <a:t>exe</a:t>
            </a:r>
            <a:r>
              <a:rPr lang="en-US" sz="900" kern="1200" dirty="0">
                <a:solidFill>
                  <a:schemeClr val="tx1"/>
                </a:solidFill>
                <a:effectLst/>
                <a:latin typeface="Segoe UI Light" pitchFamily="34" charset="0"/>
                <a:ea typeface="+mn-ea"/>
                <a:cs typeface="+mn-cs"/>
              </a:rPr>
              <a:t>, some </a:t>
            </a:r>
            <a:r>
              <a:rPr lang="en-US" sz="900" u="sng" kern="1200" dirty="0">
                <a:solidFill>
                  <a:schemeClr val="tx1"/>
                </a:solidFill>
                <a:effectLst/>
                <a:latin typeface="Segoe UI Light" pitchFamily="34" charset="0"/>
                <a:ea typeface="+mn-ea"/>
                <a:cs typeface="+mn-cs"/>
                <a:hlinkClick r:id="rId4"/>
              </a:rPr>
              <a:t>java</a:t>
            </a:r>
            <a:r>
              <a:rPr lang="en-US" sz="900" kern="1200" dirty="0">
                <a:solidFill>
                  <a:schemeClr val="tx1"/>
                </a:solidFill>
                <a:effectLst/>
                <a:latin typeface="Segoe UI Light" pitchFamily="34" charset="0"/>
                <a:ea typeface="+mn-ea"/>
                <a:cs typeface="+mn-cs"/>
              </a:rPr>
              <a:t> app, a </a:t>
            </a:r>
            <a:r>
              <a:rPr lang="en-US" sz="900" u="sng" kern="1200" dirty="0">
                <a:solidFill>
                  <a:schemeClr val="tx1"/>
                </a:solidFill>
                <a:effectLst/>
                <a:latin typeface="Segoe UI Light" pitchFamily="34" charset="0"/>
                <a:ea typeface="+mn-ea"/>
                <a:cs typeface="+mn-cs"/>
                <a:hlinkClick r:id="rId5"/>
              </a:rPr>
              <a:t>containerized</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application</a:t>
            </a:r>
            <a:r>
              <a:rPr lang="en-US" sz="900" kern="1200" dirty="0">
                <a:solidFill>
                  <a:schemeClr val="tx1"/>
                </a:solidFill>
                <a:effectLst/>
                <a:latin typeface="Segoe UI Light" pitchFamily="34" charset="0"/>
                <a:ea typeface="+mn-ea"/>
                <a:cs typeface="+mn-cs"/>
              </a:rPr>
              <a:t>, or an </a:t>
            </a:r>
            <a:r>
              <a:rPr lang="en-US" sz="900" u="sng" kern="1200" dirty="0">
                <a:solidFill>
                  <a:schemeClr val="tx1"/>
                </a:solidFill>
                <a:effectLst/>
                <a:latin typeface="Segoe UI Light" pitchFamily="34" charset="0"/>
                <a:ea typeface="+mn-ea"/>
                <a:cs typeface="+mn-cs"/>
                <a:hlinkClick r:id="rId7"/>
              </a:rPr>
              <a:t>actual</a:t>
            </a:r>
            <a:r>
              <a:rPr lang="en-US" sz="900" kern="1200" dirty="0">
                <a:solidFill>
                  <a:schemeClr val="tx1"/>
                </a:solidFill>
                <a:effectLst/>
                <a:latin typeface="Segoe UI Light" pitchFamily="34" charset="0"/>
                <a:ea typeface="+mn-ea"/>
                <a:cs typeface="+mn-cs"/>
              </a:rPr>
              <a:t> microservice that takes advantage of Service Fabric’s programming model APIs.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7:43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548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03744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562271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08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45676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49806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2/8/2017 7:43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63443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2/8/2017 7:43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0143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2.jpeg"/><Relationship Id="rId1" Type="http://schemas.openxmlformats.org/officeDocument/2006/relationships/slideMaster" Target="../slideMasters/slideMaster9.xml"/><Relationship Id="rId5" Type="http://schemas.openxmlformats.org/officeDocument/2006/relationships/image" Target="../media/image73.png"/><Relationship Id="rId4" Type="http://schemas.openxmlformats.org/officeDocument/2006/relationships/image" Target="../media/image6.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5.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6.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8.png"/><Relationship Id="rId1" Type="http://schemas.openxmlformats.org/officeDocument/2006/relationships/slideMaster" Target="../slideMasters/slideMaster9.xml"/><Relationship Id="rId5" Type="http://schemas.openxmlformats.org/officeDocument/2006/relationships/image" Target="../media/image6.emf"/><Relationship Id="rId4" Type="http://schemas.openxmlformats.org/officeDocument/2006/relationships/image" Target="../media/image2.emf"/></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9.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0.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Master" Target="../slideMasters/slideMaster9.xml"/><Relationship Id="rId5" Type="http://schemas.openxmlformats.org/officeDocument/2006/relationships/image" Target="../media/image6.emf"/><Relationship Id="rId4" Type="http://schemas.openxmlformats.org/officeDocument/2006/relationships/image" Target="../media/image2.emf"/></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2.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3.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4.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41" Type="http://schemas.openxmlformats.org/officeDocument/2006/relationships/image" Target="../media/image53.png"/><Relationship Id="rId1" Type="http://schemas.openxmlformats.org/officeDocument/2006/relationships/slideMaster" Target="../slideMasters/slideMaster6.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8" Type="http://schemas.openxmlformats.org/officeDocument/2006/relationships/image" Target="../media/image20.png"/><Relationship Id="rId51" Type="http://schemas.openxmlformats.org/officeDocument/2006/relationships/image" Target="../media/image6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540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155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71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293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58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118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71349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56508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590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1788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368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279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bg1"/>
                    </a:gs>
                    <a:gs pos="3100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31768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13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4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40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4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18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257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52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7077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43139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65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1012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3" y="3145044"/>
            <a:ext cx="3288505" cy="704445"/>
          </a:xfrm>
          <a:prstGeom prst="rect">
            <a:avLst/>
          </a:prstGeom>
        </p:spPr>
      </p:pic>
    </p:spTree>
    <p:extLst>
      <p:ext uri="{BB962C8B-B14F-4D97-AF65-F5344CB8AC3E}">
        <p14:creationId xmlns:p14="http://schemas.microsoft.com/office/powerpoint/2010/main" val="164597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en-US"/>
              <a:t>Microsoft Confidential</a:t>
            </a:r>
          </a:p>
        </p:txBody>
      </p:sp>
      <p:sp>
        <p:nvSpPr>
          <p:cNvPr id="5" name="Slide Number Placeholder 4"/>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25141937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en-US"/>
              <a:t>Microsoft Confidential</a:t>
            </a:r>
          </a:p>
        </p:txBody>
      </p:sp>
      <p:sp>
        <p:nvSpPr>
          <p:cNvPr id="5" name="Slide Number Placeholder 4"/>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224049649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invGray">
          <a:xfrm>
            <a:off x="458789" y="481014"/>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8"/>
            <a:ext cx="6399213" cy="1830388"/>
          </a:xfrm>
          <a:noFill/>
        </p:spPr>
        <p:txBody>
          <a:bodyPr tIns="109728"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5999" spc="-100" baseline="0">
                <a:solidFill>
                  <a:schemeClr val="tx2"/>
                </a:solidFill>
              </a:defRPr>
            </a:lvl1pPr>
          </a:lstStyle>
          <a:p>
            <a:r>
              <a:rPr lang="en-US" dirty="0"/>
              <a:t>Click to edit Master title style</a:t>
            </a:r>
          </a:p>
        </p:txBody>
      </p:sp>
      <p:sp>
        <p:nvSpPr>
          <p:cNvPr id="6" name="TextBox 5"/>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654519227"/>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365708" bIns="365708" numCol="1" spcCol="0" rtlCol="0" fromWordArt="0" anchor="t" anchorCtr="0" forceAA="0" compatLnSpc="1">
            <a:prstTxWarp prst="textNoShape">
              <a:avLst/>
            </a:prstTxWarp>
            <a:noAutofit/>
          </a:bodyPr>
          <a:lstStyle/>
          <a:p>
            <a:pPr algn="l" defTabSz="932293" fontAlgn="base">
              <a:lnSpc>
                <a:spcPct val="90000"/>
              </a:lnSpc>
              <a:spcBef>
                <a:spcPct val="0"/>
              </a:spcBef>
              <a:spcAft>
                <a:spcPct val="0"/>
              </a:spcAft>
            </a:pPr>
            <a:r>
              <a:rPr lang="en-US" sz="659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2"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@KevinRemde</a:t>
            </a:r>
          </a:p>
        </p:txBody>
      </p:sp>
    </p:spTree>
    <p:extLst>
      <p:ext uri="{BB962C8B-B14F-4D97-AF65-F5344CB8AC3E}">
        <p14:creationId xmlns:p14="http://schemas.microsoft.com/office/powerpoint/2010/main" val="1014648006"/>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2179058"/>
          </a:xfrm>
        </p:spPr>
        <p:txBody>
          <a:bodyPr/>
          <a:lstStyle>
            <a:lvl1pPr marL="0" indent="0">
              <a:spcBef>
                <a:spcPts val="1000"/>
              </a:spcBef>
              <a:spcAft>
                <a:spcPts val="1199"/>
              </a:spcAft>
              <a:buNone/>
              <a:defRPr>
                <a:solidFill>
                  <a:srgbClr val="505050"/>
                </a:solidFill>
              </a:defRPr>
            </a:lvl1pPr>
            <a:lvl2pPr marL="0" indent="0">
              <a:buFontTx/>
              <a:buNone/>
              <a:defRPr sz="2000">
                <a:solidFill>
                  <a:srgbClr val="505050"/>
                </a:solidFill>
              </a:defRPr>
            </a:lvl2pPr>
            <a:lvl3pPr marL="228557" indent="0">
              <a:buNone/>
              <a:defRPr>
                <a:solidFill>
                  <a:srgbClr val="505050"/>
                </a:solidFill>
              </a:defRPr>
            </a:lvl3pPr>
            <a:lvl4pPr marL="457112" indent="0">
              <a:buNone/>
              <a:defRPr>
                <a:solidFill>
                  <a:srgbClr val="505050"/>
                </a:solidFill>
              </a:defRPr>
            </a:lvl4pPr>
            <a:lvl5pPr marL="685669"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9246611"/>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4190316559"/>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extBox 2"/>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1468219964"/>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113730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3"/>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2200061585"/>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latin typeface="+mj-lt"/>
              </a:rPr>
              <a:t>April 4–6, 2016</a:t>
            </a:r>
            <a:br>
              <a:rPr lang="en-US" sz="2400" dirty="0">
                <a:gradFill>
                  <a:gsLst>
                    <a:gs pos="96653">
                      <a:schemeClr val="tx1"/>
                    </a:gs>
                    <a:gs pos="0">
                      <a:schemeClr val="tx1"/>
                    </a:gs>
                  </a:gsLst>
                  <a:lin ang="5400000" scaled="0"/>
                </a:gradFill>
                <a:latin typeface="+mj-lt"/>
              </a:rPr>
            </a:br>
            <a:r>
              <a:rPr lang="en-US" sz="2400"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1496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711532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242196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13108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025615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78175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3181193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12223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991065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154065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720775" y="0"/>
            <a:ext cx="886264" cy="6994525"/>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423370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1"/>
            <a:ext cx="12436475"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63275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436475" cy="6994525"/>
          </a:xfrm>
          <a:prstGeom prst="rect">
            <a:avLst/>
          </a:prstGeom>
        </p:spPr>
      </p:pic>
      <p:sp>
        <p:nvSpPr>
          <p:cNvPr id="4" name="Rectangle 3"/>
          <p:cNvSpPr/>
          <p:nvPr userDrawn="1"/>
        </p:nvSpPr>
        <p:spPr bwMode="auto">
          <a:xfrm>
            <a:off x="0" y="-1"/>
            <a:ext cx="12436475" cy="6994526"/>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382650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37020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966549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2947725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580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950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725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3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3139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1878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801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671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77291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5226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8087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70743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737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79973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32227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038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69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030502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83695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619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109545"/>
            <a:endParaRPr lang="en-US" dirty="0">
              <a:solidFill>
                <a:srgbClr val="505050"/>
              </a:solidFill>
            </a:endParaRPr>
          </a:p>
        </p:txBody>
      </p:sp>
    </p:spTree>
    <p:extLst>
      <p:ext uri="{BB962C8B-B14F-4D97-AF65-F5344CB8AC3E}">
        <p14:creationId xmlns:p14="http://schemas.microsoft.com/office/powerpoint/2010/main" val="9182229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699000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5964570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49"/>
            <a:ext cx="11887200" cy="2294898"/>
          </a:xfrm>
        </p:spPr>
        <p:txBody>
          <a:bodyPr>
            <a:spAutoFit/>
          </a:bodyPr>
          <a:lstStyle>
            <a:lvl1pPr marL="0" indent="0">
              <a:buClr>
                <a:schemeClr val="bg1"/>
              </a:buClr>
              <a:buFontTx/>
              <a:buNone/>
              <a:defRPr>
                <a:solidFill>
                  <a:srgbClr val="0072C6"/>
                </a:solidFill>
              </a:defRPr>
            </a:lvl1pPr>
            <a:lvl2pPr marL="583554" indent="-241033">
              <a:buClr>
                <a:schemeClr val="bg1"/>
              </a:buClr>
              <a:buFont typeface="Symbol" panose="05050102010706020507" pitchFamily="18" charset="2"/>
              <a:buChar char="-"/>
              <a:defRPr/>
            </a:lvl2pPr>
            <a:lvl3pPr marL="799216" indent="-228347">
              <a:buClr>
                <a:schemeClr val="bg1"/>
              </a:buClr>
              <a:buFont typeface="Segoe UI" panose="020B0502040204020203" pitchFamily="34" charset="0"/>
              <a:buChar char="&gt;"/>
              <a:defRPr sz="2397"/>
            </a:lvl3pPr>
            <a:lvl4pPr marL="1027562" indent="-228347">
              <a:buClr>
                <a:schemeClr val="bg1"/>
              </a:buClr>
              <a:buFont typeface="Segoe UI" panose="020B0502040204020203" pitchFamily="34" charset="0"/>
              <a:buChar char="-"/>
              <a:defRPr sz="1998"/>
            </a:lvl4pPr>
            <a:lvl5pPr marL="1255909" indent="-228347">
              <a:buClr>
                <a:schemeClr val="bg1"/>
              </a:buClr>
              <a:buFont typeface="Arial" panose="020B0604020202020204" pitchFamily="34" charset="0"/>
              <a:buChar char="•"/>
              <a:defRPr sz="19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17564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invGray">
          <a:xfrm>
            <a:off x="458789" y="481014"/>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8"/>
            <a:ext cx="6399213" cy="1830388"/>
          </a:xfrm>
          <a:noFill/>
        </p:spPr>
        <p:txBody>
          <a:bodyPr tIns="109728"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5999" spc="-100" baseline="0">
                <a:solidFill>
                  <a:schemeClr val="tx2"/>
                </a:solidFill>
              </a:defRPr>
            </a:lvl1pPr>
          </a:lstStyle>
          <a:p>
            <a:r>
              <a:rPr lang="en-US" dirty="0"/>
              <a:t>Click to edit Master title style</a:t>
            </a:r>
          </a:p>
        </p:txBody>
      </p:sp>
      <p:sp>
        <p:nvSpPr>
          <p:cNvPr id="6" name="TextBox 5"/>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709041624"/>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365708" bIns="365708" numCol="1" spcCol="0" rtlCol="0" fromWordArt="0" anchor="t" anchorCtr="0" forceAA="0" compatLnSpc="1">
            <a:prstTxWarp prst="textNoShape">
              <a:avLst/>
            </a:prstTxWarp>
            <a:noAutofit/>
          </a:bodyPr>
          <a:lstStyle/>
          <a:p>
            <a:pPr algn="l" defTabSz="932293" fontAlgn="base">
              <a:lnSpc>
                <a:spcPct val="90000"/>
              </a:lnSpc>
              <a:spcBef>
                <a:spcPct val="0"/>
              </a:spcBef>
              <a:spcAft>
                <a:spcPct val="0"/>
              </a:spcAft>
            </a:pPr>
            <a:r>
              <a:rPr lang="en-US" sz="659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2"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@KevinRemde</a:t>
            </a:r>
          </a:p>
        </p:txBody>
      </p:sp>
    </p:spTree>
    <p:extLst>
      <p:ext uri="{BB962C8B-B14F-4D97-AF65-F5344CB8AC3E}">
        <p14:creationId xmlns:p14="http://schemas.microsoft.com/office/powerpoint/2010/main" val="3094413486"/>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2179058"/>
          </a:xfrm>
        </p:spPr>
        <p:txBody>
          <a:bodyPr/>
          <a:lstStyle>
            <a:lvl1pPr marL="0" indent="0">
              <a:spcBef>
                <a:spcPts val="1000"/>
              </a:spcBef>
              <a:spcAft>
                <a:spcPts val="1199"/>
              </a:spcAft>
              <a:buNone/>
              <a:defRPr>
                <a:solidFill>
                  <a:srgbClr val="505050"/>
                </a:solidFill>
              </a:defRPr>
            </a:lvl1pPr>
            <a:lvl2pPr marL="0" indent="0">
              <a:buFontTx/>
              <a:buNone/>
              <a:defRPr sz="2000">
                <a:solidFill>
                  <a:srgbClr val="505050"/>
                </a:solidFill>
              </a:defRPr>
            </a:lvl2pPr>
            <a:lvl3pPr marL="228557" indent="0">
              <a:buNone/>
              <a:defRPr>
                <a:solidFill>
                  <a:srgbClr val="505050"/>
                </a:solidFill>
              </a:defRPr>
            </a:lvl3pPr>
            <a:lvl4pPr marL="457112" indent="0">
              <a:buNone/>
              <a:defRPr>
                <a:solidFill>
                  <a:srgbClr val="505050"/>
                </a:solidFill>
              </a:defRPr>
            </a:lvl4pPr>
            <a:lvl5pPr marL="685669"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5340519"/>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257817750"/>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extBox 2"/>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642944117"/>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4272234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3"/>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721348865"/>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1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127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472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5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705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583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839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731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6754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166428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bar Two Column Blue Bullet text">
    <p:spTree>
      <p:nvGrpSpPr>
        <p:cNvPr id="1" name=""/>
        <p:cNvGrpSpPr/>
        <p:nvPr/>
      </p:nvGrpSpPr>
      <p:grpSpPr>
        <a:xfrm>
          <a:off x="0" y="0"/>
          <a:ext cx="0" cy="0"/>
          <a:chOff x="0" y="0"/>
          <a:chExt cx="0" cy="0"/>
        </a:xfrm>
      </p:grpSpPr>
      <p:sp>
        <p:nvSpPr>
          <p:cNvPr id="3" name="Rectangle 2"/>
          <p:cNvSpPr/>
          <p:nvPr userDrawn="1"/>
        </p:nvSpPr>
        <p:spPr bwMode="auto">
          <a:xfrm>
            <a:off x="0" y="0"/>
            <a:ext cx="12436475" cy="12128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p:cNvSpPr>
            <a:spLocks noGrp="1"/>
          </p:cNvSpPr>
          <p:nvPr>
            <p:ph type="body" sz="quarter" idx="12"/>
          </p:nvPr>
        </p:nvSpPr>
        <p:spPr>
          <a:xfrm>
            <a:off x="66754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lvl1pPr>
              <a:defRPr>
                <a:gradFill>
                  <a:gsLst>
                    <a:gs pos="18750">
                      <a:schemeClr val="bg1"/>
                    </a:gs>
                    <a:gs pos="64000">
                      <a:schemeClr val="bg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35326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787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58874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61382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3550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5796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0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983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180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15554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4399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
        <p:nvSpPr>
          <p:cNvPr id="2" name="TextBox 1"/>
          <p:cNvSpPr txBox="1"/>
          <p:nvPr userDrawn="1"/>
        </p:nvSpPr>
        <p:spPr>
          <a:xfrm>
            <a:off x="10469259" y="296863"/>
            <a:ext cx="16925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AzureCon</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81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260" name="Group 259"/>
          <p:cNvGrpSpPr/>
          <p:nvPr userDrawn="1"/>
        </p:nvGrpSpPr>
        <p:grpSpPr>
          <a:xfrm>
            <a:off x="-102722" y="0"/>
            <a:ext cx="12641920" cy="7108718"/>
            <a:chOff x="-102722" y="0"/>
            <a:chExt cx="12641920" cy="7108718"/>
          </a:xfrm>
        </p:grpSpPr>
        <p:sp>
          <p:nvSpPr>
            <p:cNvPr id="261" name="Rectangle 260"/>
            <p:cNvSpPr/>
            <p:nvPr/>
          </p:nvSpPr>
          <p:spPr bwMode="auto">
            <a:xfrm>
              <a:off x="0" y="0"/>
              <a:ext cx="12436475" cy="5949950"/>
            </a:xfrm>
            <a:prstGeom prst="rect">
              <a:avLst/>
            </a:prstGeom>
            <a:solidFill>
              <a:srgbClr val="032E4F"/>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263" name="Group 262"/>
            <p:cNvGrpSpPr/>
            <p:nvPr/>
          </p:nvGrpSpPr>
          <p:grpSpPr>
            <a:xfrm>
              <a:off x="3593" y="93574"/>
              <a:ext cx="12436475" cy="5856376"/>
              <a:chOff x="3593" y="93574"/>
              <a:chExt cx="12436475" cy="5856376"/>
            </a:xfrm>
          </p:grpSpPr>
          <p:grpSp>
            <p:nvGrpSpPr>
              <p:cNvPr id="283" name="Group 282"/>
              <p:cNvGrpSpPr/>
              <p:nvPr/>
            </p:nvGrpSpPr>
            <p:grpSpPr>
              <a:xfrm>
                <a:off x="3593" y="4558560"/>
                <a:ext cx="12436475" cy="1391390"/>
                <a:chOff x="3593" y="4558560"/>
                <a:chExt cx="12436475" cy="1391390"/>
              </a:xfrm>
            </p:grpSpPr>
            <p:sp>
              <p:nvSpPr>
                <p:cNvPr id="458" name="Rectangle 457"/>
                <p:cNvSpPr/>
                <p:nvPr/>
              </p:nvSpPr>
              <p:spPr bwMode="auto">
                <a:xfrm>
                  <a:off x="3593" y="4558560"/>
                  <a:ext cx="12436475"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3067844" y="4930775"/>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 attached 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112714" y="4930775"/>
                  <a:ext cx="2834640" cy="788988"/>
                  <a:chOff x="112714" y="4930775"/>
                  <a:chExt cx="2834640" cy="788988"/>
                </a:xfrm>
              </p:grpSpPr>
              <p:sp>
                <p:nvSpPr>
                  <p:cNvPr id="484" name="Rectangle 483"/>
                  <p:cNvSpPr/>
                  <p:nvPr/>
                </p:nvSpPr>
                <p:spPr bwMode="auto">
                  <a:xfrm>
                    <a:off x="112714" y="4930775"/>
                    <a:ext cx="2834640"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Virtual machines</a:t>
                    </a:r>
                  </a:p>
                </p:txBody>
              </p:sp>
              <p:grpSp>
                <p:nvGrpSpPr>
                  <p:cNvPr id="485" name="Group 484"/>
                  <p:cNvGrpSpPr/>
                  <p:nvPr/>
                </p:nvGrpSpPr>
                <p:grpSpPr>
                  <a:xfrm>
                    <a:off x="187325" y="5256095"/>
                    <a:ext cx="884604" cy="261937"/>
                    <a:chOff x="187325" y="5256095"/>
                    <a:chExt cx="884604" cy="261937"/>
                  </a:xfrm>
                </p:grpSpPr>
                <p:sp>
                  <p:nvSpPr>
                    <p:cNvPr id="505" name="Rectangle 504"/>
                    <p:cNvSpPr/>
                    <p:nvPr/>
                  </p:nvSpPr>
                  <p:spPr bwMode="auto">
                    <a:xfrm>
                      <a:off x="447675" y="5267270"/>
                      <a:ext cx="624254"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a:t>
                      </a:r>
                    </a:p>
                  </p:txBody>
                </p:sp>
                <p:pic>
                  <p:nvPicPr>
                    <p:cNvPr id="506" name="Picture 234"/>
                    <p:cNvPicPr>
                      <a:picLocks noChangeAspect="1"/>
                    </p:cNvPicPr>
                    <p:nvPr/>
                  </p:nvPicPr>
                  <p:blipFill>
                    <a:blip r:embed="rId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87325" y="5256095"/>
                      <a:ext cx="260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6" name="Group 485"/>
                  <p:cNvGrpSpPr/>
                  <p:nvPr/>
                </p:nvGrpSpPr>
                <p:grpSpPr>
                  <a:xfrm>
                    <a:off x="1136161" y="5256095"/>
                    <a:ext cx="757144" cy="261937"/>
                    <a:chOff x="1257901" y="5256095"/>
                    <a:chExt cx="757144" cy="261937"/>
                  </a:xfrm>
                </p:grpSpPr>
                <p:sp>
                  <p:nvSpPr>
                    <p:cNvPr id="503" name="Rectangle 502"/>
                    <p:cNvSpPr/>
                    <p:nvPr/>
                  </p:nvSpPr>
                  <p:spPr bwMode="auto">
                    <a:xfrm>
                      <a:off x="1518893" y="5265121"/>
                      <a:ext cx="496152"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Linux</a:t>
                      </a:r>
                    </a:p>
                  </p:txBody>
                </p:sp>
                <p:pic>
                  <p:nvPicPr>
                    <p:cNvPr id="504" name="Picture 395"/>
                    <p:cNvPicPr>
                      <a:picLocks noChangeAspect="1"/>
                    </p:cNvPicPr>
                    <p:nvPr/>
                  </p:nvPicPr>
                  <p:blipFill>
                    <a:blip r:embed="rId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57901" y="5256095"/>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957537" y="5259936"/>
                    <a:ext cx="934983" cy="239587"/>
                    <a:chOff x="1957537" y="5267270"/>
                    <a:chExt cx="934983" cy="239587"/>
                  </a:xfrm>
                </p:grpSpPr>
                <p:sp>
                  <p:nvSpPr>
                    <p:cNvPr id="488" name="Rectangle 487"/>
                    <p:cNvSpPr/>
                    <p:nvPr/>
                  </p:nvSpPr>
                  <p:spPr bwMode="auto">
                    <a:xfrm>
                      <a:off x="2190273"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957537" y="5302132"/>
                      <a:ext cx="220663" cy="169862"/>
                      <a:chOff x="1410342" y="5288934"/>
                      <a:chExt cx="294653" cy="226942"/>
                    </a:xfrm>
                  </p:grpSpPr>
                  <p:grpSp>
                    <p:nvGrpSpPr>
                      <p:cNvPr id="490" name="Group 489"/>
                      <p:cNvGrpSpPr/>
                      <p:nvPr/>
                    </p:nvGrpSpPr>
                    <p:grpSpPr>
                      <a:xfrm>
                        <a:off x="1428991" y="5308456"/>
                        <a:ext cx="97032" cy="104039"/>
                        <a:chOff x="1286878" y="3925073"/>
                        <a:chExt cx="291844" cy="312918"/>
                      </a:xfrm>
                      <a:solidFill>
                        <a:srgbClr val="FFFFFF"/>
                      </a:solidFill>
                    </p:grpSpPr>
                    <p:sp>
                      <p:nvSpPr>
                        <p:cNvPr id="500" name="Diamond 499"/>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410342"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573839" y="5308987"/>
                        <a:ext cx="97032" cy="104039"/>
                        <a:chOff x="1286878" y="3925073"/>
                        <a:chExt cx="291844" cy="312918"/>
                      </a:xfrm>
                      <a:solidFill>
                        <a:srgbClr val="FFFFFF"/>
                      </a:solidFill>
                    </p:grpSpPr>
                    <p:sp>
                      <p:nvSpPr>
                        <p:cNvPr id="497" name="Diamond 496"/>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505369" y="5390438"/>
                        <a:ext cx="97032" cy="104039"/>
                        <a:chOff x="1286878" y="3925073"/>
                        <a:chExt cx="291844" cy="312918"/>
                      </a:xfrm>
                      <a:solidFill>
                        <a:srgbClr val="FFFFFF"/>
                      </a:solidFill>
                    </p:grpSpPr>
                    <p:sp>
                      <p:nvSpPr>
                        <p:cNvPr id="494" name="Diamond 493"/>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6022975" y="4930775"/>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Software defined networking</a:t>
                    </a:r>
                  </a:p>
                </p:txBody>
              </p:sp>
              <p:grpSp>
                <p:nvGrpSpPr>
                  <p:cNvPr id="463" name="Group 462"/>
                  <p:cNvGrpSpPr/>
                  <p:nvPr/>
                </p:nvGrpSpPr>
                <p:grpSpPr>
                  <a:xfrm>
                    <a:off x="6120092" y="5210907"/>
                    <a:ext cx="838654" cy="346518"/>
                    <a:chOff x="6120092" y="5210907"/>
                    <a:chExt cx="838654" cy="346518"/>
                  </a:xfrm>
                </p:grpSpPr>
                <p:sp>
                  <p:nvSpPr>
                    <p:cNvPr id="482" name="Rectangle 481"/>
                    <p:cNvSpPr/>
                    <p:nvPr/>
                  </p:nvSpPr>
                  <p:spPr bwMode="auto">
                    <a:xfrm>
                      <a:off x="6388100" y="5210907"/>
                      <a:ext cx="570646"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84" name="Group 283"/>
              <p:cNvGrpSpPr/>
              <p:nvPr/>
            </p:nvGrpSpPr>
            <p:grpSpPr>
              <a:xfrm>
                <a:off x="112714" y="93574"/>
                <a:ext cx="12223383" cy="4364125"/>
                <a:chOff x="112714" y="93574"/>
                <a:chExt cx="12223383" cy="4364125"/>
              </a:xfrm>
            </p:grpSpPr>
            <p:grpSp>
              <p:nvGrpSpPr>
                <p:cNvPr id="285" name="Group 284"/>
                <p:cNvGrpSpPr/>
                <p:nvPr/>
              </p:nvGrpSpPr>
              <p:grpSpPr>
                <a:xfrm>
                  <a:off x="1972040" y="93575"/>
                  <a:ext cx="8602615" cy="4350857"/>
                  <a:chOff x="1972040" y="93575"/>
                  <a:chExt cx="8602615" cy="4350857"/>
                </a:xfrm>
              </p:grpSpPr>
              <p:sp>
                <p:nvSpPr>
                  <p:cNvPr id="342" name="Rectangle 341"/>
                  <p:cNvSpPr/>
                  <p:nvPr/>
                </p:nvSpPr>
                <p:spPr bwMode="auto">
                  <a:xfrm>
                    <a:off x="1972040" y="93575"/>
                    <a:ext cx="8602615" cy="4350857"/>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286" name="Group 285"/>
                <p:cNvGrpSpPr/>
                <p:nvPr/>
              </p:nvGrpSpPr>
              <p:grpSpPr>
                <a:xfrm>
                  <a:off x="112714" y="93574"/>
                  <a:ext cx="1737360" cy="4350857"/>
                  <a:chOff x="112714" y="107949"/>
                  <a:chExt cx="1737360" cy="4350857"/>
                </a:xfrm>
              </p:grpSpPr>
              <p:sp>
                <p:nvSpPr>
                  <p:cNvPr id="319" name="Rectangle 318"/>
                  <p:cNvSpPr/>
                  <p:nvPr/>
                </p:nvSpPr>
                <p:spPr bwMode="auto">
                  <a:xfrm>
                    <a:off x="112714" y="107949"/>
                    <a:ext cx="1737360" cy="4350857"/>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20" name="Group 319"/>
                  <p:cNvGrpSpPr/>
                  <p:nvPr/>
                </p:nvGrpSpPr>
                <p:grpSpPr>
                  <a:xfrm>
                    <a:off x="345049" y="762503"/>
                    <a:ext cx="1458716" cy="3407053"/>
                    <a:chOff x="345049" y="762503"/>
                    <a:chExt cx="1458716" cy="3407053"/>
                  </a:xfrm>
                </p:grpSpPr>
                <p:grpSp>
                  <p:nvGrpSpPr>
                    <p:cNvPr id="321" name="Group 320"/>
                    <p:cNvGrpSpPr/>
                    <p:nvPr/>
                  </p:nvGrpSpPr>
                  <p:grpSpPr>
                    <a:xfrm>
                      <a:off x="368069" y="126671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391710" y="1788232"/>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368069" y="230815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368069" y="762503"/>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368069" y="2828082"/>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345049" y="334800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368069" y="3867931"/>
                      <a:ext cx="1029294" cy="301625"/>
                      <a:chOff x="368069" y="3867931"/>
                      <a:chExt cx="1029294" cy="301625"/>
                    </a:xfrm>
                  </p:grpSpPr>
                  <p:pic>
                    <p:nvPicPr>
                      <p:cNvPr id="328" name="Picture 412"/>
                      <p:cNvPicPr>
                        <a:picLocks noChangeAspect="1"/>
                      </p:cNvPicPr>
                      <p:nvPr/>
                    </p:nvPicPr>
                    <p:blipFill>
                      <a:blip r:embed="rId4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287" name="Group 286"/>
                <p:cNvGrpSpPr/>
                <p:nvPr/>
              </p:nvGrpSpPr>
              <p:grpSpPr>
                <a:xfrm>
                  <a:off x="10690177" y="93575"/>
                  <a:ext cx="1645920" cy="4364124"/>
                  <a:chOff x="10690177" y="93576"/>
                  <a:chExt cx="1645920" cy="4364124"/>
                </a:xfrm>
              </p:grpSpPr>
              <p:sp>
                <p:nvSpPr>
                  <p:cNvPr id="288" name="Rectangle 287"/>
                  <p:cNvSpPr/>
                  <p:nvPr/>
                </p:nvSpPr>
                <p:spPr bwMode="auto">
                  <a:xfrm>
                    <a:off x="10690177" y="93576"/>
                    <a:ext cx="1645920" cy="4364124"/>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289" name="Group 288"/>
                  <p:cNvGrpSpPr/>
                  <p:nvPr/>
                </p:nvGrpSpPr>
                <p:grpSpPr>
                  <a:xfrm>
                    <a:off x="10975200" y="777858"/>
                    <a:ext cx="1066275" cy="3405562"/>
                    <a:chOff x="10975200" y="777858"/>
                    <a:chExt cx="1066275" cy="3405562"/>
                  </a:xfrm>
                </p:grpSpPr>
                <p:grpSp>
                  <p:nvGrpSpPr>
                    <p:cNvPr id="290" name="Group 289"/>
                    <p:cNvGrpSpPr/>
                    <p:nvPr/>
                  </p:nvGrpSpPr>
                  <p:grpSpPr>
                    <a:xfrm>
                      <a:off x="10975200" y="1826584"/>
                      <a:ext cx="1064688" cy="300038"/>
                      <a:chOff x="10975200" y="1826584"/>
                      <a:chExt cx="1064688" cy="300038"/>
                    </a:xfrm>
                  </p:grpSpPr>
                  <p:sp>
                    <p:nvSpPr>
                      <p:cNvPr id="317" name="TextBox 316"/>
                      <p:cNvSpPr txBox="1"/>
                      <p:nvPr/>
                    </p:nvSpPr>
                    <p:spPr bwMode="auto">
                      <a:xfrm>
                        <a:off x="11381075" y="1826584"/>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75200" y="1828596"/>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1" name="Group 290"/>
                    <p:cNvGrpSpPr/>
                    <p:nvPr/>
                  </p:nvGrpSpPr>
                  <p:grpSpPr>
                    <a:xfrm>
                      <a:off x="10980478" y="3369012"/>
                      <a:ext cx="1059409" cy="301625"/>
                      <a:chOff x="10980478" y="3369012"/>
                      <a:chExt cx="1059409" cy="301625"/>
                    </a:xfrm>
                  </p:grpSpPr>
                  <p:sp>
                    <p:nvSpPr>
                      <p:cNvPr id="315" name="TextBox 314"/>
                      <p:cNvSpPr txBox="1"/>
                      <p:nvPr/>
                    </p:nvSpPr>
                    <p:spPr bwMode="auto">
                      <a:xfrm>
                        <a:off x="11381075" y="336901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80478" y="3369012"/>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2" name="Group 291"/>
                    <p:cNvGrpSpPr/>
                    <p:nvPr/>
                  </p:nvGrpSpPr>
                  <p:grpSpPr>
                    <a:xfrm>
                      <a:off x="10980029" y="2856180"/>
                      <a:ext cx="1059859" cy="300037"/>
                      <a:chOff x="10980029" y="2856180"/>
                      <a:chExt cx="1059859" cy="300037"/>
                    </a:xfrm>
                  </p:grpSpPr>
                  <p:sp>
                    <p:nvSpPr>
                      <p:cNvPr id="313" name="TextBox 312"/>
                      <p:cNvSpPr txBox="1"/>
                      <p:nvPr/>
                    </p:nvSpPr>
                    <p:spPr bwMode="auto">
                      <a:xfrm>
                        <a:off x="11381075" y="2856180"/>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80029" y="2856180"/>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3" name="Group 292"/>
                    <p:cNvGrpSpPr/>
                    <p:nvPr/>
                  </p:nvGrpSpPr>
                  <p:grpSpPr>
                    <a:xfrm>
                      <a:off x="11000752" y="1282977"/>
                      <a:ext cx="1039135" cy="317091"/>
                      <a:chOff x="11000752" y="1282977"/>
                      <a:chExt cx="1039135" cy="317091"/>
                    </a:xfrm>
                  </p:grpSpPr>
                  <p:sp>
                    <p:nvSpPr>
                      <p:cNvPr id="311" name="TextBox 310"/>
                      <p:cNvSpPr txBox="1"/>
                      <p:nvPr/>
                    </p:nvSpPr>
                    <p:spPr bwMode="auto">
                      <a:xfrm>
                        <a:off x="11381075" y="1291504"/>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mgmt.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1000752" y="1282977"/>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4" name="Group 293"/>
                    <p:cNvGrpSpPr/>
                    <p:nvPr/>
                  </p:nvGrpSpPr>
                  <p:grpSpPr>
                    <a:xfrm>
                      <a:off x="10983175" y="2349115"/>
                      <a:ext cx="1058300" cy="301625"/>
                      <a:chOff x="10983175" y="2349115"/>
                      <a:chExt cx="1058300" cy="301625"/>
                    </a:xfrm>
                  </p:grpSpPr>
                  <p:sp>
                    <p:nvSpPr>
                      <p:cNvPr id="309" name="TextBox 308"/>
                      <p:cNvSpPr txBox="1"/>
                      <p:nvPr/>
                    </p:nvSpPr>
                    <p:spPr bwMode="auto">
                      <a:xfrm>
                        <a:off x="11381075" y="2349115"/>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83175" y="2349115"/>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5" name="Group 294"/>
                    <p:cNvGrpSpPr/>
                    <p:nvPr/>
                  </p:nvGrpSpPr>
                  <p:grpSpPr>
                    <a:xfrm>
                      <a:off x="10976538" y="777858"/>
                      <a:ext cx="1063349" cy="300038"/>
                      <a:chOff x="10976538" y="777858"/>
                      <a:chExt cx="1063349" cy="300038"/>
                    </a:xfrm>
                  </p:grpSpPr>
                  <p:sp>
                    <p:nvSpPr>
                      <p:cNvPr id="299" name="TextBox 298"/>
                      <p:cNvSpPr txBox="1"/>
                      <p:nvPr/>
                    </p:nvSpPr>
                    <p:spPr bwMode="auto">
                      <a:xfrm>
                        <a:off x="11381075" y="777858"/>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976538" y="777858"/>
                        <a:ext cx="293729" cy="278603"/>
                        <a:chOff x="10757647" y="1125048"/>
                        <a:chExt cx="293741" cy="279390"/>
                      </a:xfrm>
                    </p:grpSpPr>
                    <p:pic>
                      <p:nvPicPr>
                        <p:cNvPr id="301" name="Picture 221" descr="Azure Active Directory.png"/>
                        <p:cNvPicPr>
                          <a:picLocks noChangeAspect="1"/>
                        </p:cNvPicPr>
                        <p:nvPr/>
                      </p:nvPicPr>
                      <p:blipFill>
                        <a:blip r:embed="rId4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296" name="Group 295"/>
                    <p:cNvGrpSpPr/>
                    <p:nvPr/>
                  </p:nvGrpSpPr>
                  <p:grpSpPr>
                    <a:xfrm>
                      <a:off x="10979734" y="3881795"/>
                      <a:ext cx="1060154" cy="301625"/>
                      <a:chOff x="10979734" y="3881795"/>
                      <a:chExt cx="1060154" cy="301625"/>
                    </a:xfrm>
                  </p:grpSpPr>
                  <p:sp>
                    <p:nvSpPr>
                      <p:cNvPr id="297" name="TextBox 296"/>
                      <p:cNvSpPr txBox="1"/>
                      <p:nvPr/>
                    </p:nvSpPr>
                    <p:spPr>
                      <a:xfrm>
                        <a:off x="11381075" y="3881795"/>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79734" y="3881795"/>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grpSp>
          <p:nvGrpSpPr>
            <p:cNvPr id="264" name="Group 263"/>
            <p:cNvGrpSpPr/>
            <p:nvPr/>
          </p:nvGrpSpPr>
          <p:grpSpPr>
            <a:xfrm>
              <a:off x="-102722" y="5826055"/>
              <a:ext cx="12641920" cy="1282663"/>
              <a:chOff x="-102722" y="5826055"/>
              <a:chExt cx="12641920" cy="1282663"/>
            </a:xfrm>
          </p:grpSpPr>
          <p:sp>
            <p:nvSpPr>
              <p:cNvPr id="265" name="Rectangle 264"/>
              <p:cNvSpPr/>
              <p:nvPr/>
            </p:nvSpPr>
            <p:spPr bwMode="auto">
              <a:xfrm>
                <a:off x="-102722" y="5826055"/>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online)—More than AWS and Google combined</a:t>
                </a:r>
              </a:p>
            </p:txBody>
          </p:sp>
          <p:grpSp>
            <p:nvGrpSpPr>
              <p:cNvPr id="266" name="Group 265"/>
              <p:cNvGrpSpPr/>
              <p:nvPr/>
            </p:nvGrpSpPr>
            <p:grpSpPr>
              <a:xfrm>
                <a:off x="-19051" y="6247106"/>
                <a:ext cx="12493626" cy="814094"/>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4859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68338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36950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6014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199264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6250">
                      <a:schemeClr val="bg1"/>
                    </a:gs>
                    <a:gs pos="47000">
                      <a:schemeClr val="bg1"/>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0000">
                      <a:schemeClr val="bg1"/>
                    </a:gs>
                    <a:gs pos="45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6478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59013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10044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51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theme" Target="../theme/theme5.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image" Target="../media/image10.png"/><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theme" Target="../theme/theme6.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26.xml"/><Relationship Id="rId1"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theme" Target="../theme/theme9.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257" r:id="rId17"/>
    <p:sldLayoutId id="2147484258" r:id="rId18"/>
    <p:sldLayoutId id="2147484260" r:id="rId19"/>
    <p:sldLayoutId id="2147484299" r:id="rId20"/>
    <p:sldLayoutId id="2147484263" r:id="rId21"/>
    <p:sldLayoutId id="2147484364" r:id="rId22"/>
    <p:sldLayoutId id="2147484365"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
        <p:nvSpPr>
          <p:cNvPr id="17" name="TextBox 16"/>
          <p:cNvSpPr txBox="1"/>
          <p:nvPr userDrawn="1"/>
        </p:nvSpPr>
        <p:spPr>
          <a:xfrm>
            <a:off x="-111928" y="6469062"/>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229570709"/>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4" r:id="rId7"/>
  </p:sldLayoutIdLst>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txStyles>
    <p:titleStyle>
      <a:lvl1pPr algn="l" defTabSz="931684" rtl="0" fontAlgn="base">
        <a:lnSpc>
          <a:spcPct val="90000"/>
        </a:lnSpc>
        <a:spcBef>
          <a:spcPct val="0"/>
        </a:spcBef>
        <a:spcAft>
          <a:spcPct val="0"/>
        </a:spcAft>
        <a:defRPr lang="en-US" sz="5399"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2pPr>
      <a:lvl3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3pPr>
      <a:lvl4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4pPr>
      <a:lvl5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5pPr>
      <a:lvl6pPr marL="457112"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6pPr>
      <a:lvl7pPr marL="914224"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7pPr>
      <a:lvl8pPr marL="1371336"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8pPr>
      <a:lvl9pPr marL="1828449"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9pPr>
    </p:titleStyle>
    <p:bodyStyle>
      <a:lvl1pPr marL="342834" indent="-342834" algn="l" defTabSz="931684" rtl="0" fontAlgn="base">
        <a:lnSpc>
          <a:spcPct val="90000"/>
        </a:lnSpc>
        <a:spcBef>
          <a:spcPct val="20000"/>
        </a:spcBef>
        <a:spcAft>
          <a:spcPct val="0"/>
        </a:spcAft>
        <a:buSzPct val="90000"/>
        <a:buFont typeface="Arial" pitchFamily="34" charset="0"/>
        <a:buChar char="•"/>
        <a:defRPr sz="3999" kern="1200">
          <a:gradFill>
            <a:gsLst>
              <a:gs pos="1250">
                <a:schemeClr val="tx1"/>
              </a:gs>
              <a:gs pos="100000">
                <a:schemeClr val="tx1"/>
              </a:gs>
            </a:gsLst>
            <a:lin ang="5400000" scaled="0"/>
          </a:gradFill>
          <a:latin typeface="+mj-lt"/>
          <a:ea typeface="MS PGothic" pitchFamily="34" charset="-128"/>
          <a:cs typeface="+mn-cs"/>
        </a:defRPr>
      </a:lvl1pPr>
      <a:lvl2pPr marL="584088" indent="-241253" algn="l" defTabSz="931684"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799946" indent="-228557" algn="l" defTabSz="931684"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503"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058"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28259918"/>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 id="2147484393" r:id="rId18"/>
    <p:sldLayoutId id="2147484394" r:id="rId19"/>
    <p:sldLayoutId id="214748439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79215641"/>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 id="2147484423" r:id="rId27"/>
    <p:sldLayoutId id="2147484424" r:id="rId28"/>
    <p:sldLayoutId id="2147484425" r:id="rId29"/>
    <p:sldLayoutId id="2147484426" r:id="rId30"/>
    <p:sldLayoutId id="2147484427" r:id="rId31"/>
    <p:sldLayoutId id="2147484428" r:id="rId32"/>
    <p:sldLayoutId id="2147484429" r:id="rId33"/>
    <p:sldLayoutId id="2147484430" r:id="rId34"/>
    <p:sldLayoutId id="2147484431"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89070763"/>
      </p:ext>
    </p:extLst>
  </p:cSld>
  <p:clrMap bg1="lt1" tx1="dk1" bg2="lt2" tx2="dk2" accent1="accent1" accent2="accent2" accent3="accent3" accent4="accent4" accent5="accent5" accent6="accent6" hlink="hlink" folHlink="folHlink"/>
  <p:sldLayoutIdLst>
    <p:sldLayoutId id="2147484433" r:id="rId1"/>
    <p:sldLayoutId id="2147484434" r:id="rId2"/>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bg1">
              <a:lumMod val="50000"/>
            </a:schemeClr>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142589"/>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6" r:id="rId7"/>
  </p:sldLayoutIdLst>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txStyles>
    <p:titleStyle>
      <a:lvl1pPr algn="l" defTabSz="931684" rtl="0" fontAlgn="base">
        <a:lnSpc>
          <a:spcPct val="90000"/>
        </a:lnSpc>
        <a:spcBef>
          <a:spcPct val="0"/>
        </a:spcBef>
        <a:spcAft>
          <a:spcPct val="0"/>
        </a:spcAft>
        <a:defRPr lang="en-US" sz="5399"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2pPr>
      <a:lvl3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3pPr>
      <a:lvl4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4pPr>
      <a:lvl5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5pPr>
      <a:lvl6pPr marL="457112"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6pPr>
      <a:lvl7pPr marL="914224"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7pPr>
      <a:lvl8pPr marL="1371336"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8pPr>
      <a:lvl9pPr marL="1828449"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9pPr>
    </p:titleStyle>
    <p:bodyStyle>
      <a:lvl1pPr marL="342834" indent="-342834" algn="l" defTabSz="931684" rtl="0" fontAlgn="base">
        <a:lnSpc>
          <a:spcPct val="90000"/>
        </a:lnSpc>
        <a:spcBef>
          <a:spcPct val="20000"/>
        </a:spcBef>
        <a:spcAft>
          <a:spcPct val="0"/>
        </a:spcAft>
        <a:buSzPct val="90000"/>
        <a:buFont typeface="Arial" pitchFamily="34" charset="0"/>
        <a:buChar char="•"/>
        <a:defRPr sz="3999" kern="1200">
          <a:gradFill>
            <a:gsLst>
              <a:gs pos="1250">
                <a:schemeClr val="tx1"/>
              </a:gs>
              <a:gs pos="100000">
                <a:schemeClr val="tx1"/>
              </a:gs>
            </a:gsLst>
            <a:lin ang="5400000" scaled="0"/>
          </a:gradFill>
          <a:latin typeface="+mj-lt"/>
          <a:ea typeface="MS PGothic" pitchFamily="34" charset="-128"/>
          <a:cs typeface="+mn-cs"/>
        </a:defRPr>
      </a:lvl1pPr>
      <a:lvl2pPr marL="584088" indent="-241253" algn="l" defTabSz="931684"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799946" indent="-228557" algn="l" defTabSz="931684"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503"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058"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55497676"/>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 id="2147484497" r:id="rId20"/>
    <p:sldLayoutId id="2147484498" r:id="rId21"/>
    <p:sldLayoutId id="2147484499" r:id="rId22"/>
    <p:sldLayoutId id="2147484500" r:id="rId23"/>
    <p:sldLayoutId id="2147484501" r:id="rId24"/>
    <p:sldLayoutId id="2147484502" r:id="rId25"/>
    <p:sldLayoutId id="2147484503" r:id="rId26"/>
    <p:sldLayoutId id="2147484504" r:id="rId27"/>
    <p:sldLayoutId id="2147484505" r:id="rId28"/>
    <p:sldLayoutId id="2147484506" r:id="rId29"/>
    <p:sldLayoutId id="2147484507" r:id="rId30"/>
    <p:sldLayoutId id="2147484508" r:id="rId31"/>
    <p:sldLayoutId id="2147484509" r:id="rId32"/>
    <p:sldLayoutId id="2147484510" r:id="rId33"/>
    <p:sldLayoutId id="2147484511" r:id="rId34"/>
    <p:sldLayoutId id="2147484512" r:id="rId35"/>
    <p:sldLayoutId id="2147484513" r:id="rId36"/>
    <p:sldLayoutId id="2147484514"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70.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70.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docker/distribution" TargetMode="External"/><Relationship Id="rId2" Type="http://schemas.openxmlformats.org/officeDocument/2006/relationships/hyperlink" Target="https://docs.docker.com/registry" TargetMode="Externa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hyperlink" Target="http://www.netapp.com/" TargetMode="External"/><Relationship Id="rId4" Type="http://schemas.openxmlformats.org/officeDocument/2006/relationships/hyperlink" Target="http://www.nimblestorage.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1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hyperlink" Target="http://aka.ms/DockerToolsForVS"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png"/><Relationship Id="rId3" Type="http://schemas.openxmlformats.org/officeDocument/2006/relationships/image" Target="../media/image126.png"/><Relationship Id="rId21"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5" Type="http://schemas.openxmlformats.org/officeDocument/2006/relationships/image" Target="../media/image148.png"/><Relationship Id="rId2" Type="http://schemas.openxmlformats.org/officeDocument/2006/relationships/notesSlide" Target="../notesSlides/notesSlide50.xml"/><Relationship Id="rId16" Type="http://schemas.openxmlformats.org/officeDocument/2006/relationships/image" Target="../media/image139.png"/><Relationship Id="rId20" Type="http://schemas.openxmlformats.org/officeDocument/2006/relationships/image" Target="../media/image143.png"/><Relationship Id="rId29" Type="http://schemas.openxmlformats.org/officeDocument/2006/relationships/image" Target="../media/image152.png"/><Relationship Id="rId1" Type="http://schemas.openxmlformats.org/officeDocument/2006/relationships/slideLayout" Target="../slideLayouts/slideLayout157.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1.png"/><Relationship Id="rId10" Type="http://schemas.openxmlformats.org/officeDocument/2006/relationships/image" Target="../media/image133.png"/><Relationship Id="rId19" Type="http://schemas.openxmlformats.org/officeDocument/2006/relationships/image" Target="../media/image142.png"/><Relationship Id="rId31" Type="http://schemas.openxmlformats.org/officeDocument/2006/relationships/image" Target="../media/image154.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0.png"/><Relationship Id="rId30" Type="http://schemas.openxmlformats.org/officeDocument/2006/relationships/image" Target="../media/image1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679645"/>
            <a:ext cx="11582335" cy="1828786"/>
          </a:xfrm>
        </p:spPr>
        <p:txBody>
          <a:bodyPr/>
          <a:lstStyle/>
          <a:p>
            <a:r>
              <a:rPr lang="en-US" dirty="0"/>
              <a:t>Microsoft, Containers and Docker</a:t>
            </a:r>
          </a:p>
        </p:txBody>
      </p:sp>
      <p:sp>
        <p:nvSpPr>
          <p:cNvPr id="5" name="Text Placeholder 4"/>
          <p:cNvSpPr>
            <a:spLocks noGrp="1"/>
          </p:cNvSpPr>
          <p:nvPr>
            <p:ph type="body" sz="quarter" idx="12"/>
          </p:nvPr>
        </p:nvSpPr>
        <p:spPr>
          <a:xfrm>
            <a:off x="304790" y="3725862"/>
            <a:ext cx="4465648" cy="1828007"/>
          </a:xfrm>
        </p:spPr>
        <p:txBody>
          <a:bodyPr/>
          <a:lstStyle/>
          <a:p>
            <a:r>
              <a:rPr lang="en-US" dirty="0"/>
              <a:t>&lt;presenter&gt;</a:t>
            </a:r>
          </a:p>
          <a:p>
            <a:r>
              <a:rPr lang="en-US"/>
              <a:t>&lt;title&gt;</a:t>
            </a:r>
            <a:endParaRPr lang="en-US" dirty="0"/>
          </a:p>
          <a:p>
            <a:r>
              <a:rPr lang="en-US" dirty="0"/>
              <a:t>Microsoft Corporation</a:t>
            </a:r>
          </a:p>
          <a:p>
            <a:endParaRPr lang="en-US" dirty="0"/>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vert="horz" wrap="square" lIns="146304" tIns="91440" rIns="146304" bIns="91440" rtlCol="0" anchor="t">
            <a:noAutofit/>
          </a:bodyPr>
          <a:lstStyle/>
          <a:p>
            <a:pPr algn="ctr"/>
            <a:r>
              <a:rPr lang="en-US" sz="4800" dirty="0">
                <a:gradFill>
                  <a:gsLst>
                    <a:gs pos="1250">
                      <a:schemeClr val="tx1"/>
                    </a:gs>
                    <a:gs pos="100000">
                      <a:schemeClr val="tx1"/>
                    </a:gs>
                  </a:gsLst>
                  <a:lin ang="5400000" scaled="0"/>
                </a:gradFill>
              </a:rPr>
              <a:t>You can do containers your way….</a:t>
            </a:r>
          </a:p>
        </p:txBody>
      </p:sp>
    </p:spTree>
    <p:extLst>
      <p:ext uri="{BB962C8B-B14F-4D97-AF65-F5344CB8AC3E}">
        <p14:creationId xmlns:p14="http://schemas.microsoft.com/office/powerpoint/2010/main" val="238353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vert="horz" wrap="square" lIns="146304" tIns="91440" rIns="146304" bIns="91440" rtlCol="0" anchor="t">
            <a:noAutofit/>
          </a:bodyPr>
          <a:lstStyle/>
          <a:p>
            <a:pPr algn="ctr"/>
            <a:r>
              <a:rPr lang="en-US" sz="4800" dirty="0">
                <a:gradFill>
                  <a:gsLst>
                    <a:gs pos="1250">
                      <a:schemeClr val="tx1"/>
                    </a:gs>
                    <a:gs pos="100000">
                      <a:schemeClr val="tx1"/>
                    </a:gs>
                  </a:gsLst>
                  <a:lin ang="5400000" scaled="0"/>
                </a:gradFill>
              </a:rPr>
              <a:t>What ways exactly?</a:t>
            </a:r>
          </a:p>
        </p:txBody>
      </p:sp>
    </p:spTree>
    <p:extLst>
      <p:ext uri="{BB962C8B-B14F-4D97-AF65-F5344CB8AC3E}">
        <p14:creationId xmlns:p14="http://schemas.microsoft.com/office/powerpoint/2010/main" val="377940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6709529"/>
          </a:xfrm>
        </p:spPr>
        <p:txBody>
          <a:bodyPr/>
          <a:lstStyle/>
          <a:p>
            <a:r>
              <a:rPr lang="en-US" dirty="0"/>
              <a:t>Linux Containers on Linux VMs</a:t>
            </a:r>
          </a:p>
          <a:p>
            <a:pPr lvl="1"/>
            <a:r>
              <a:rPr lang="en-US" dirty="0"/>
              <a:t>Clustered (or not) using IaaS with </a:t>
            </a:r>
            <a:r>
              <a:rPr lang="en-US" dirty="0" err="1"/>
              <a:t>docker</a:t>
            </a:r>
            <a:r>
              <a:rPr lang="en-US" dirty="0"/>
              <a:t>-machine</a:t>
            </a:r>
          </a:p>
          <a:p>
            <a:r>
              <a:rPr lang="en-US" dirty="0"/>
              <a:t>Linux Containers using Azure Container Services</a:t>
            </a:r>
          </a:p>
          <a:p>
            <a:pPr lvl="1"/>
            <a:r>
              <a:rPr lang="en-US" dirty="0"/>
              <a:t>With Docker, DC/OS or Kubernetes</a:t>
            </a:r>
          </a:p>
          <a:p>
            <a:r>
              <a:rPr lang="en-US" dirty="0"/>
              <a:t>Windows Containers on Windows Server 2016</a:t>
            </a:r>
          </a:p>
          <a:p>
            <a:r>
              <a:rPr lang="en-US" dirty="0"/>
              <a:t>Linux Containers on Windows 10 with </a:t>
            </a:r>
            <a:br>
              <a:rPr lang="en-US" dirty="0"/>
            </a:br>
            <a:r>
              <a:rPr lang="en-US" dirty="0"/>
              <a:t>Docker for Windows </a:t>
            </a:r>
          </a:p>
          <a:p>
            <a:pPr lvl="1"/>
            <a:r>
              <a:rPr lang="en-US" dirty="0"/>
              <a:t>Switching to Windows Containers is in the </a:t>
            </a:r>
            <a:r>
              <a:rPr lang="en-US"/>
              <a:t>beta version.</a:t>
            </a:r>
            <a:endParaRPr lang="en-US" dirty="0"/>
          </a:p>
          <a:p>
            <a:r>
              <a:rPr lang="en-US" dirty="0"/>
              <a:t>Docker Datacenter in Azure Marketplace</a:t>
            </a:r>
          </a:p>
          <a:p>
            <a:pPr lvl="1"/>
            <a:r>
              <a:rPr lang="en-US" dirty="0"/>
              <a:t>30-Day Evaluation License Available via Docker</a:t>
            </a:r>
          </a:p>
          <a:p>
            <a:pPr lvl="1"/>
            <a:endParaRPr lang="en-US" dirty="0"/>
          </a:p>
          <a:p>
            <a:pPr marL="0" indent="0">
              <a:buNone/>
            </a:pPr>
            <a:endParaRPr lang="en-US" dirty="0"/>
          </a:p>
        </p:txBody>
      </p:sp>
      <p:sp>
        <p:nvSpPr>
          <p:cNvPr id="2" name="Title 1"/>
          <p:cNvSpPr>
            <a:spLocks noGrp="1"/>
          </p:cNvSpPr>
          <p:nvPr>
            <p:ph type="title"/>
          </p:nvPr>
        </p:nvSpPr>
        <p:spPr/>
        <p:txBody>
          <a:bodyPr/>
          <a:lstStyle/>
          <a:p>
            <a:r>
              <a:rPr lang="en-US" dirty="0"/>
              <a:t>A few ways…</a:t>
            </a:r>
          </a:p>
        </p:txBody>
      </p:sp>
    </p:spTree>
    <p:extLst>
      <p:ext uri="{BB962C8B-B14F-4D97-AF65-F5344CB8AC3E}">
        <p14:creationId xmlns:p14="http://schemas.microsoft.com/office/powerpoint/2010/main" val="23769687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is a container?</a:t>
            </a:r>
          </a:p>
        </p:txBody>
      </p:sp>
    </p:spTree>
    <p:extLst>
      <p:ext uri="{BB962C8B-B14F-4D97-AF65-F5344CB8AC3E}">
        <p14:creationId xmlns:p14="http://schemas.microsoft.com/office/powerpoint/2010/main" val="308391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What is a container?</a:t>
            </a:r>
          </a:p>
        </p:txBody>
      </p:sp>
      <p:sp>
        <p:nvSpPr>
          <p:cNvPr id="354" name="Rectangle 353"/>
          <p:cNvSpPr/>
          <p:nvPr/>
        </p:nvSpPr>
        <p:spPr bwMode="auto">
          <a:xfrm>
            <a:off x="5799087" y="3192461"/>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solidFill>
                  <a:schemeClr val="bg1"/>
                </a:solidFill>
                <a:ea typeface="Segoe UI" pitchFamily="34" charset="0"/>
                <a:cs typeface="Segoe UI" pitchFamily="34" charset="0"/>
              </a:rPr>
              <a:t>Application</a:t>
            </a:r>
          </a:p>
        </p:txBody>
      </p:sp>
      <p:grpSp>
        <p:nvGrpSpPr>
          <p:cNvPr id="3" name="Group 2"/>
          <p:cNvGrpSpPr/>
          <p:nvPr/>
        </p:nvGrpSpPr>
        <p:grpSpPr>
          <a:xfrm>
            <a:off x="5303837" y="3192462"/>
            <a:ext cx="501628" cy="497646"/>
            <a:chOff x="5303837" y="3192462"/>
            <a:chExt cx="501628" cy="497646"/>
          </a:xfrm>
        </p:grpSpPr>
        <p:sp>
          <p:nvSpPr>
            <p:cNvPr id="353" name="Rectangle 35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55" name="Group 354"/>
            <p:cNvGrpSpPr/>
            <p:nvPr/>
          </p:nvGrpSpPr>
          <p:grpSpPr>
            <a:xfrm>
              <a:off x="5434446" y="3309789"/>
              <a:ext cx="236804" cy="262982"/>
              <a:chOff x="7434263" y="-2105025"/>
              <a:chExt cx="947737" cy="1052512"/>
            </a:xfrm>
            <a:solidFill>
              <a:schemeClr val="tx2"/>
            </a:solidFill>
          </p:grpSpPr>
          <p:sp>
            <p:nvSpPr>
              <p:cNvPr id="356"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57"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58"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
        <p:nvSpPr>
          <p:cNvPr id="361" name="Rectangle 360"/>
          <p:cNvSpPr/>
          <p:nvPr/>
        </p:nvSpPr>
        <p:spPr bwMode="auto">
          <a:xfrm>
            <a:off x="5799085" y="3730930"/>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solidFill>
                  <a:schemeClr val="bg1"/>
                </a:solidFill>
                <a:ea typeface="Segoe UI" pitchFamily="34" charset="0"/>
                <a:cs typeface="Segoe UI" pitchFamily="34" charset="0"/>
              </a:rPr>
              <a:t>OS</a:t>
            </a:r>
          </a:p>
        </p:txBody>
      </p:sp>
      <p:grpSp>
        <p:nvGrpSpPr>
          <p:cNvPr id="4" name="Group 3"/>
          <p:cNvGrpSpPr/>
          <p:nvPr/>
        </p:nvGrpSpPr>
        <p:grpSpPr>
          <a:xfrm>
            <a:off x="5303836" y="3730931"/>
            <a:ext cx="501628" cy="497646"/>
            <a:chOff x="5303836" y="3730931"/>
            <a:chExt cx="501628" cy="497646"/>
          </a:xfrm>
        </p:grpSpPr>
        <p:sp>
          <p:nvSpPr>
            <p:cNvPr id="360" name="Rectangle 359"/>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2" name="Group 361"/>
            <p:cNvGrpSpPr/>
            <p:nvPr/>
          </p:nvGrpSpPr>
          <p:grpSpPr>
            <a:xfrm>
              <a:off x="5414027" y="3888749"/>
              <a:ext cx="278036" cy="219069"/>
              <a:chOff x="4962525" y="2536825"/>
              <a:chExt cx="2260600" cy="1781175"/>
            </a:xfrm>
            <a:solidFill>
              <a:schemeClr val="tx2"/>
            </a:solidFill>
          </p:grpSpPr>
          <p:sp>
            <p:nvSpPr>
              <p:cNvPr id="36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6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
        <p:nvSpPr>
          <p:cNvPr id="367" name="Rectangle 366"/>
          <p:cNvSpPr/>
          <p:nvPr/>
        </p:nvSpPr>
        <p:spPr bwMode="auto">
          <a:xfrm>
            <a:off x="5799086" y="4269398"/>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solidFill>
                  <a:schemeClr val="bg1"/>
                </a:solidFill>
                <a:ea typeface="Segoe UI" pitchFamily="34" charset="0"/>
                <a:cs typeface="Segoe UI" pitchFamily="34" charset="0"/>
              </a:rPr>
              <a:t>Hardware</a:t>
            </a:r>
          </a:p>
        </p:txBody>
      </p:sp>
      <p:grpSp>
        <p:nvGrpSpPr>
          <p:cNvPr id="5" name="Group 4"/>
          <p:cNvGrpSpPr/>
          <p:nvPr/>
        </p:nvGrpSpPr>
        <p:grpSpPr>
          <a:xfrm>
            <a:off x="5303837" y="4269398"/>
            <a:ext cx="501628" cy="497646"/>
            <a:chOff x="5303837" y="4269398"/>
            <a:chExt cx="501628" cy="497646"/>
          </a:xfrm>
        </p:grpSpPr>
        <p:sp>
          <p:nvSpPr>
            <p:cNvPr id="366" name="Rectangle 36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8" name="Group 367"/>
            <p:cNvGrpSpPr/>
            <p:nvPr/>
          </p:nvGrpSpPr>
          <p:grpSpPr>
            <a:xfrm>
              <a:off x="5453359" y="4399756"/>
              <a:ext cx="182844" cy="236930"/>
              <a:chOff x="5260945" y="2352669"/>
              <a:chExt cx="1663693" cy="2155821"/>
            </a:xfrm>
            <a:solidFill>
              <a:schemeClr val="tx2"/>
            </a:solidFill>
          </p:grpSpPr>
          <p:sp>
            <p:nvSpPr>
              <p:cNvPr id="36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Tree>
    <p:extLst>
      <p:ext uri="{BB962C8B-B14F-4D97-AF65-F5344CB8AC3E}">
        <p14:creationId xmlns:p14="http://schemas.microsoft.com/office/powerpoint/2010/main" val="262077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208" name="TextBox 207"/>
          <p:cNvSpPr txBox="1"/>
          <p:nvPr/>
        </p:nvSpPr>
        <p:spPr>
          <a:xfrm>
            <a:off x="0" y="27719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354" name="Rectangle 353"/>
          <p:cNvSpPr/>
          <p:nvPr/>
        </p:nvSpPr>
        <p:spPr bwMode="auto">
          <a:xfrm>
            <a:off x="3999812" y="31823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61" name="Rectangle 360"/>
          <p:cNvSpPr/>
          <p:nvPr/>
        </p:nvSpPr>
        <p:spPr bwMode="auto">
          <a:xfrm>
            <a:off x="3999811" y="37207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367" name="Rectangle 366"/>
          <p:cNvSpPr/>
          <p:nvPr/>
        </p:nvSpPr>
        <p:spPr bwMode="auto">
          <a:xfrm>
            <a:off x="3999811" y="42592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 name="Group 8"/>
          <p:cNvGrpSpPr/>
          <p:nvPr/>
        </p:nvGrpSpPr>
        <p:grpSpPr>
          <a:xfrm>
            <a:off x="5857925" y="3188946"/>
            <a:ext cx="3103512" cy="1016745"/>
            <a:chOff x="5857925" y="3188946"/>
            <a:chExt cx="3103512" cy="1016745"/>
          </a:xfrm>
        </p:grpSpPr>
        <p:sp>
          <p:nvSpPr>
            <p:cNvPr id="214" name="Rectangle 213"/>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5" name="Rectangle 214"/>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62" name="Rectangle 261"/>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63" name="Rectangle 262"/>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74" name="Rectangle 273"/>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75" name="Rectangle 274"/>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10" name="Group 209"/>
            <p:cNvGrpSpPr/>
            <p:nvPr/>
          </p:nvGrpSpPr>
          <p:grpSpPr>
            <a:xfrm>
              <a:off x="6198500" y="3595918"/>
              <a:ext cx="197996" cy="219885"/>
              <a:chOff x="7434267" y="-1318825"/>
              <a:chExt cx="947742" cy="1052511"/>
            </a:xfrm>
            <a:solidFill>
              <a:schemeClr val="accent1"/>
            </a:solidFill>
          </p:grpSpPr>
          <p:sp>
            <p:nvSpPr>
              <p:cNvPr id="252"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53"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54"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11" name="Group 210"/>
            <p:cNvGrpSpPr/>
            <p:nvPr/>
          </p:nvGrpSpPr>
          <p:grpSpPr>
            <a:xfrm>
              <a:off x="6169600" y="3943800"/>
              <a:ext cx="255791" cy="201540"/>
              <a:chOff x="4962525" y="3988427"/>
              <a:chExt cx="2260600" cy="1781175"/>
            </a:xfrm>
            <a:solidFill>
              <a:schemeClr val="accent1"/>
            </a:solidFill>
          </p:grpSpPr>
          <p:sp>
            <p:nvSpPr>
              <p:cNvPr id="216"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7"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12" name="TextBox 211"/>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58" name="Group 257"/>
            <p:cNvGrpSpPr/>
            <p:nvPr/>
          </p:nvGrpSpPr>
          <p:grpSpPr>
            <a:xfrm>
              <a:off x="7310684" y="3592441"/>
              <a:ext cx="197995" cy="219886"/>
              <a:chOff x="7434263" y="-1335463"/>
              <a:chExt cx="947737" cy="1052514"/>
            </a:xfrm>
            <a:solidFill>
              <a:schemeClr val="accent1"/>
            </a:solidFill>
          </p:grpSpPr>
          <p:sp>
            <p:nvSpPr>
              <p:cNvPr id="266"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67"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68"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59" name="Group 258"/>
            <p:cNvGrpSpPr/>
            <p:nvPr/>
          </p:nvGrpSpPr>
          <p:grpSpPr>
            <a:xfrm>
              <a:off x="7281786" y="3940325"/>
              <a:ext cx="255791" cy="201540"/>
              <a:chOff x="4962525" y="3957709"/>
              <a:chExt cx="2260600" cy="1781175"/>
            </a:xfrm>
            <a:solidFill>
              <a:schemeClr val="accent1"/>
            </a:solidFill>
          </p:grpSpPr>
          <p:sp>
            <p:nvSpPr>
              <p:cNvPr id="264"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65"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60" name="TextBox 25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70" name="Group 269"/>
            <p:cNvGrpSpPr/>
            <p:nvPr/>
          </p:nvGrpSpPr>
          <p:grpSpPr>
            <a:xfrm>
              <a:off x="8422868" y="3592442"/>
              <a:ext cx="197995" cy="219885"/>
              <a:chOff x="7434263" y="-1335457"/>
              <a:chExt cx="947737" cy="1052513"/>
            </a:xfrm>
            <a:solidFill>
              <a:schemeClr val="accent1"/>
            </a:solidFill>
          </p:grpSpPr>
          <p:sp>
            <p:nvSpPr>
              <p:cNvPr id="278"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79"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80"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71" name="Group 270"/>
            <p:cNvGrpSpPr/>
            <p:nvPr/>
          </p:nvGrpSpPr>
          <p:grpSpPr>
            <a:xfrm>
              <a:off x="8393970" y="3940325"/>
              <a:ext cx="255791" cy="201540"/>
              <a:chOff x="4962525" y="3957717"/>
              <a:chExt cx="2260600" cy="1781175"/>
            </a:xfrm>
            <a:solidFill>
              <a:schemeClr val="accent1"/>
            </a:solidFill>
          </p:grpSpPr>
          <p:sp>
            <p:nvSpPr>
              <p:cNvPr id="276"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77"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72" name="TextBox 27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grpSp>
        <p:nvGrpSpPr>
          <p:cNvPr id="66" name="Group 65"/>
          <p:cNvGrpSpPr/>
          <p:nvPr/>
        </p:nvGrpSpPr>
        <p:grpSpPr>
          <a:xfrm>
            <a:off x="3493212" y="3181805"/>
            <a:ext cx="501628" cy="497646"/>
            <a:chOff x="5303837" y="3192462"/>
            <a:chExt cx="501628" cy="497646"/>
          </a:xfrm>
        </p:grpSpPr>
        <p:sp>
          <p:nvSpPr>
            <p:cNvPr id="67" name="Rectangle 66"/>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5434446" y="3309789"/>
              <a:ext cx="236804" cy="262982"/>
              <a:chOff x="7434263" y="-2105025"/>
              <a:chExt cx="947737" cy="1052512"/>
            </a:xfrm>
            <a:solidFill>
              <a:schemeClr val="tx2"/>
            </a:solidFill>
          </p:grpSpPr>
          <p:sp>
            <p:nvSpPr>
              <p:cNvPr id="69"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0"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1"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72" name="Group 71"/>
          <p:cNvGrpSpPr/>
          <p:nvPr/>
        </p:nvGrpSpPr>
        <p:grpSpPr>
          <a:xfrm>
            <a:off x="3493211" y="3720274"/>
            <a:ext cx="501628" cy="497646"/>
            <a:chOff x="5303836" y="3730931"/>
            <a:chExt cx="501628" cy="497646"/>
          </a:xfrm>
        </p:grpSpPr>
        <p:sp>
          <p:nvSpPr>
            <p:cNvPr id="73" name="Rectangle 72"/>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5414027" y="3888749"/>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77" name="Group 76"/>
          <p:cNvGrpSpPr/>
          <p:nvPr/>
        </p:nvGrpSpPr>
        <p:grpSpPr>
          <a:xfrm>
            <a:off x="3493212" y="4258741"/>
            <a:ext cx="501628" cy="497646"/>
            <a:chOff x="5303837" y="4269398"/>
            <a:chExt cx="501628" cy="497646"/>
          </a:xfrm>
        </p:grpSpPr>
        <p:sp>
          <p:nvSpPr>
            <p:cNvPr id="78" name="Rectangle 7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p:cNvGrpSpPr/>
            <p:nvPr/>
          </p:nvGrpSpPr>
          <p:grpSpPr>
            <a:xfrm>
              <a:off x="5453359" y="4399756"/>
              <a:ext cx="182844" cy="236930"/>
              <a:chOff x="5260945" y="2352669"/>
              <a:chExt cx="1663693" cy="2155821"/>
            </a:xfrm>
            <a:solidFill>
              <a:schemeClr val="tx2"/>
            </a:solidFill>
          </p:grpSpPr>
          <p:sp>
            <p:nvSpPr>
              <p:cNvPr id="8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Tree>
    <p:extLst>
      <p:ext uri="{BB962C8B-B14F-4D97-AF65-F5344CB8AC3E}">
        <p14:creationId xmlns:p14="http://schemas.microsoft.com/office/powerpoint/2010/main" val="317209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134" name="Rectangle 133"/>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8" name="Group 97"/>
          <p:cNvGrpSpPr/>
          <p:nvPr/>
        </p:nvGrpSpPr>
        <p:grpSpPr>
          <a:xfrm>
            <a:off x="3499802" y="5239726"/>
            <a:ext cx="501628" cy="497646"/>
            <a:chOff x="5303837" y="3192462"/>
            <a:chExt cx="501628" cy="497646"/>
          </a:xfrm>
        </p:grpSpPr>
        <p:sp>
          <p:nvSpPr>
            <p:cNvPr id="99" name="Rectangle 98"/>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p:nvPr/>
          </p:nvGrpSpPr>
          <p:grpSpPr>
            <a:xfrm>
              <a:off x="5434446" y="3309789"/>
              <a:ext cx="236804" cy="262982"/>
              <a:chOff x="7434263" y="-2105025"/>
              <a:chExt cx="947737" cy="1052512"/>
            </a:xfrm>
            <a:solidFill>
              <a:schemeClr val="tx2"/>
            </a:solidFill>
          </p:grpSpPr>
          <p:sp>
            <p:nvSpPr>
              <p:cNvPr id="10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4" name="Group 103"/>
          <p:cNvGrpSpPr/>
          <p:nvPr/>
        </p:nvGrpSpPr>
        <p:grpSpPr>
          <a:xfrm>
            <a:off x="3499801" y="5778195"/>
            <a:ext cx="501628" cy="497646"/>
            <a:chOff x="5303836" y="3730931"/>
            <a:chExt cx="501628" cy="497646"/>
          </a:xfrm>
        </p:grpSpPr>
        <p:sp>
          <p:nvSpPr>
            <p:cNvPr id="105" name="Rectangle 104"/>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14027" y="3888749"/>
              <a:ext cx="278036" cy="219069"/>
              <a:chOff x="4962525" y="2536825"/>
              <a:chExt cx="2260600" cy="1781175"/>
            </a:xfrm>
            <a:solidFill>
              <a:schemeClr val="tx2"/>
            </a:solidFill>
          </p:grpSpPr>
          <p:sp>
            <p:nvSpPr>
              <p:cNvPr id="10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9" name="Group 108"/>
          <p:cNvGrpSpPr/>
          <p:nvPr/>
        </p:nvGrpSpPr>
        <p:grpSpPr>
          <a:xfrm>
            <a:off x="3499802" y="6316662"/>
            <a:ext cx="501628" cy="497646"/>
            <a:chOff x="5303837" y="4269398"/>
            <a:chExt cx="501628" cy="497646"/>
          </a:xfrm>
        </p:grpSpPr>
        <p:sp>
          <p:nvSpPr>
            <p:cNvPr id="110" name="Rectangle 10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453359" y="4399756"/>
              <a:ext cx="182844" cy="236930"/>
              <a:chOff x="5260945" y="2352669"/>
              <a:chExt cx="1663693" cy="2155821"/>
            </a:xfrm>
            <a:solidFill>
              <a:schemeClr val="tx2"/>
            </a:solidFill>
          </p:grpSpPr>
          <p:sp>
            <p:nvSpPr>
              <p:cNvPr id="11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98" name="Group 197"/>
          <p:cNvGrpSpPr/>
          <p:nvPr/>
        </p:nvGrpSpPr>
        <p:grpSpPr>
          <a:xfrm>
            <a:off x="5859546" y="5234235"/>
            <a:ext cx="3103512" cy="1016745"/>
            <a:chOff x="5857925" y="3188946"/>
            <a:chExt cx="3103512" cy="1016745"/>
          </a:xfrm>
        </p:grpSpPr>
        <p:sp>
          <p:nvSpPr>
            <p:cNvPr id="199" name="Rectangle 198"/>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0" name="Rectangle 199"/>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1" name="Rectangle 200"/>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2" name="Rectangle 201"/>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3" name="Rectangle 202"/>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4" name="Rectangle 203"/>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05" name="Group 204"/>
            <p:cNvGrpSpPr/>
            <p:nvPr/>
          </p:nvGrpSpPr>
          <p:grpSpPr>
            <a:xfrm>
              <a:off x="6198500" y="3595918"/>
              <a:ext cx="197996" cy="219885"/>
              <a:chOff x="7434267" y="-1318825"/>
              <a:chExt cx="947742" cy="1052511"/>
            </a:xfrm>
            <a:solidFill>
              <a:schemeClr val="accent1"/>
            </a:solidFill>
          </p:grpSpPr>
          <p:sp>
            <p:nvSpPr>
              <p:cNvPr id="226"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7"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8"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06" name="Group 205"/>
            <p:cNvGrpSpPr/>
            <p:nvPr/>
          </p:nvGrpSpPr>
          <p:grpSpPr>
            <a:xfrm>
              <a:off x="6169600" y="3943800"/>
              <a:ext cx="255791" cy="201540"/>
              <a:chOff x="4962525" y="3988427"/>
              <a:chExt cx="2260600" cy="1781175"/>
            </a:xfrm>
            <a:solidFill>
              <a:schemeClr val="accent1"/>
            </a:solidFill>
          </p:grpSpPr>
          <p:sp>
            <p:nvSpPr>
              <p:cNvPr id="224"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5"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07" name="TextBox 206"/>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08" name="Group 207"/>
            <p:cNvGrpSpPr/>
            <p:nvPr/>
          </p:nvGrpSpPr>
          <p:grpSpPr>
            <a:xfrm>
              <a:off x="7310684" y="3592441"/>
              <a:ext cx="197995" cy="219886"/>
              <a:chOff x="7434263" y="-1335463"/>
              <a:chExt cx="947737" cy="1052514"/>
            </a:xfrm>
            <a:solidFill>
              <a:schemeClr val="accent1"/>
            </a:solidFill>
          </p:grpSpPr>
          <p:sp>
            <p:nvSpPr>
              <p:cNvPr id="221"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2"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3"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09" name="Group 208"/>
            <p:cNvGrpSpPr/>
            <p:nvPr/>
          </p:nvGrpSpPr>
          <p:grpSpPr>
            <a:xfrm>
              <a:off x="7281786" y="3940325"/>
              <a:ext cx="255791" cy="201540"/>
              <a:chOff x="4962525" y="3957709"/>
              <a:chExt cx="2260600" cy="1781175"/>
            </a:xfrm>
            <a:solidFill>
              <a:schemeClr val="accent1"/>
            </a:solidFill>
          </p:grpSpPr>
          <p:sp>
            <p:nvSpPr>
              <p:cNvPr id="219"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0"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10" name="TextBox 20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11" name="Group 210"/>
            <p:cNvGrpSpPr/>
            <p:nvPr/>
          </p:nvGrpSpPr>
          <p:grpSpPr>
            <a:xfrm>
              <a:off x="8422868" y="3592442"/>
              <a:ext cx="197995" cy="219885"/>
              <a:chOff x="7434263" y="-1335457"/>
              <a:chExt cx="947737" cy="1052513"/>
            </a:xfrm>
            <a:solidFill>
              <a:schemeClr val="accent1"/>
            </a:solidFill>
          </p:grpSpPr>
          <p:sp>
            <p:nvSpPr>
              <p:cNvPr id="216"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7"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8"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12" name="Group 211"/>
            <p:cNvGrpSpPr/>
            <p:nvPr/>
          </p:nvGrpSpPr>
          <p:grpSpPr>
            <a:xfrm>
              <a:off x="8393970" y="3940325"/>
              <a:ext cx="255791" cy="201540"/>
              <a:chOff x="4962525" y="3957717"/>
              <a:chExt cx="2260600" cy="1781175"/>
            </a:xfrm>
            <a:solidFill>
              <a:schemeClr val="accent1"/>
            </a:solidFill>
          </p:grpSpPr>
          <p:sp>
            <p:nvSpPr>
              <p:cNvPr id="214"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5"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13" name="TextBox 212"/>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147012917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134" name="Rectangle 133"/>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72" name="Rectangle 71"/>
          <p:cNvSpPr/>
          <p:nvPr/>
        </p:nvSpPr>
        <p:spPr bwMode="auto">
          <a:xfrm>
            <a:off x="3506183" y="2888680"/>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001432" y="2888680"/>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grpSp>
        <p:nvGrpSpPr>
          <p:cNvPr id="74" name="Group 73"/>
          <p:cNvGrpSpPr/>
          <p:nvPr/>
        </p:nvGrpSpPr>
        <p:grpSpPr>
          <a:xfrm>
            <a:off x="3616376" y="3046503"/>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77" name="Rectangle 76"/>
          <p:cNvSpPr/>
          <p:nvPr/>
        </p:nvSpPr>
        <p:spPr bwMode="auto">
          <a:xfrm>
            <a:off x="3506183" y="3427147"/>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4001432" y="3427147"/>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79" name="Group 78"/>
          <p:cNvGrpSpPr/>
          <p:nvPr/>
        </p:nvGrpSpPr>
        <p:grpSpPr>
          <a:xfrm>
            <a:off x="3655705" y="3557505"/>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nvGrpSpPr>
          <p:cNvPr id="67" name="Group 66"/>
          <p:cNvGrpSpPr/>
          <p:nvPr/>
        </p:nvGrpSpPr>
        <p:grpSpPr>
          <a:xfrm>
            <a:off x="3499802" y="5239726"/>
            <a:ext cx="501628" cy="497646"/>
            <a:chOff x="5303837" y="3192462"/>
            <a:chExt cx="501628" cy="497646"/>
          </a:xfrm>
        </p:grpSpPr>
        <p:sp>
          <p:nvSpPr>
            <p:cNvPr id="68" name="Rectangle 67"/>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p:cNvGrpSpPr/>
            <p:nvPr/>
          </p:nvGrpSpPr>
          <p:grpSpPr>
            <a:xfrm>
              <a:off x="5434446" y="3309789"/>
              <a:ext cx="236804" cy="262982"/>
              <a:chOff x="7434263" y="-2105025"/>
              <a:chExt cx="947737" cy="1052512"/>
            </a:xfrm>
            <a:solidFill>
              <a:schemeClr val="tx2"/>
            </a:solidFill>
          </p:grpSpPr>
          <p:sp>
            <p:nvSpPr>
              <p:cNvPr id="7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86" name="Group 85"/>
          <p:cNvGrpSpPr/>
          <p:nvPr/>
        </p:nvGrpSpPr>
        <p:grpSpPr>
          <a:xfrm>
            <a:off x="3499801" y="5778195"/>
            <a:ext cx="501628" cy="497646"/>
            <a:chOff x="5303836" y="3730931"/>
            <a:chExt cx="501628" cy="497646"/>
          </a:xfrm>
        </p:grpSpPr>
        <p:sp>
          <p:nvSpPr>
            <p:cNvPr id="87" name="Rectangle 8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88" name="Group 87"/>
            <p:cNvGrpSpPr/>
            <p:nvPr/>
          </p:nvGrpSpPr>
          <p:grpSpPr>
            <a:xfrm>
              <a:off x="5414027" y="3888749"/>
              <a:ext cx="278036" cy="219069"/>
              <a:chOff x="4962525" y="2536825"/>
              <a:chExt cx="2260600" cy="1781175"/>
            </a:xfrm>
            <a:solidFill>
              <a:schemeClr val="tx2"/>
            </a:solidFill>
          </p:grpSpPr>
          <p:sp>
            <p:nvSpPr>
              <p:cNvPr id="89"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0"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91" name="Group 90"/>
          <p:cNvGrpSpPr/>
          <p:nvPr/>
        </p:nvGrpSpPr>
        <p:grpSpPr>
          <a:xfrm>
            <a:off x="3499802" y="6316662"/>
            <a:ext cx="501628" cy="497646"/>
            <a:chOff x="5303837" y="4269398"/>
            <a:chExt cx="501628" cy="497646"/>
          </a:xfrm>
        </p:grpSpPr>
        <p:sp>
          <p:nvSpPr>
            <p:cNvPr id="92" name="Rectangle 91"/>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5453359" y="4399756"/>
              <a:ext cx="182844" cy="236930"/>
              <a:chOff x="5260945" y="2352669"/>
              <a:chExt cx="1663693" cy="2155821"/>
            </a:xfrm>
            <a:solidFill>
              <a:schemeClr val="tx2"/>
            </a:solidFill>
          </p:grpSpPr>
          <p:sp>
            <p:nvSpPr>
              <p:cNvPr id="94"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5"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7"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8"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9"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212" name="Group 211"/>
          <p:cNvGrpSpPr/>
          <p:nvPr/>
        </p:nvGrpSpPr>
        <p:grpSpPr>
          <a:xfrm>
            <a:off x="5859546" y="5234235"/>
            <a:ext cx="3103512" cy="1016745"/>
            <a:chOff x="5857925" y="3188946"/>
            <a:chExt cx="3103512" cy="1016745"/>
          </a:xfrm>
        </p:grpSpPr>
        <p:sp>
          <p:nvSpPr>
            <p:cNvPr id="213" name="Rectangle 212"/>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4" name="Rectangle 213"/>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5" name="Rectangle 214"/>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6" name="Rectangle 215"/>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7" name="Rectangle 216"/>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8" name="Rectangle 21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19" name="Group 218"/>
            <p:cNvGrpSpPr/>
            <p:nvPr/>
          </p:nvGrpSpPr>
          <p:grpSpPr>
            <a:xfrm>
              <a:off x="6198500" y="3595918"/>
              <a:ext cx="197996" cy="219885"/>
              <a:chOff x="7434267" y="-1318825"/>
              <a:chExt cx="947742" cy="1052511"/>
            </a:xfrm>
            <a:solidFill>
              <a:schemeClr val="accent1"/>
            </a:solidFill>
          </p:grpSpPr>
          <p:sp>
            <p:nvSpPr>
              <p:cNvPr id="24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4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4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20" name="Group 219"/>
            <p:cNvGrpSpPr/>
            <p:nvPr/>
          </p:nvGrpSpPr>
          <p:grpSpPr>
            <a:xfrm>
              <a:off x="6169600" y="3943800"/>
              <a:ext cx="255791" cy="201540"/>
              <a:chOff x="4962525" y="3988427"/>
              <a:chExt cx="2260600" cy="1781175"/>
            </a:xfrm>
            <a:solidFill>
              <a:schemeClr val="accent1"/>
            </a:solidFill>
          </p:grpSpPr>
          <p:sp>
            <p:nvSpPr>
              <p:cNvPr id="23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21" name="TextBox 22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22" name="Group 221"/>
            <p:cNvGrpSpPr/>
            <p:nvPr/>
          </p:nvGrpSpPr>
          <p:grpSpPr>
            <a:xfrm>
              <a:off x="7310684" y="3592441"/>
              <a:ext cx="197995" cy="219886"/>
              <a:chOff x="7434263" y="-1335463"/>
              <a:chExt cx="947737" cy="1052514"/>
            </a:xfrm>
            <a:solidFill>
              <a:schemeClr val="accent1"/>
            </a:solidFill>
          </p:grpSpPr>
          <p:sp>
            <p:nvSpPr>
              <p:cNvPr id="23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23" name="Group 222"/>
            <p:cNvGrpSpPr/>
            <p:nvPr/>
          </p:nvGrpSpPr>
          <p:grpSpPr>
            <a:xfrm>
              <a:off x="7281786" y="3940325"/>
              <a:ext cx="255791" cy="201540"/>
              <a:chOff x="4962525" y="3957709"/>
              <a:chExt cx="2260600" cy="1781175"/>
            </a:xfrm>
            <a:solidFill>
              <a:schemeClr val="accent1"/>
            </a:solidFill>
          </p:grpSpPr>
          <p:sp>
            <p:nvSpPr>
              <p:cNvPr id="23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24" name="TextBox 22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25" name="Group 224"/>
            <p:cNvGrpSpPr/>
            <p:nvPr/>
          </p:nvGrpSpPr>
          <p:grpSpPr>
            <a:xfrm>
              <a:off x="8422868" y="3592442"/>
              <a:ext cx="197995" cy="219885"/>
              <a:chOff x="7434263" y="-1335457"/>
              <a:chExt cx="947737" cy="1052513"/>
            </a:xfrm>
            <a:solidFill>
              <a:schemeClr val="accent1"/>
            </a:solidFill>
          </p:grpSpPr>
          <p:sp>
            <p:nvSpPr>
              <p:cNvPr id="23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26" name="Group 225"/>
            <p:cNvGrpSpPr/>
            <p:nvPr/>
          </p:nvGrpSpPr>
          <p:grpSpPr>
            <a:xfrm>
              <a:off x="8393970" y="3940325"/>
              <a:ext cx="255791" cy="201540"/>
              <a:chOff x="4962525" y="3957717"/>
              <a:chExt cx="2260600" cy="1781175"/>
            </a:xfrm>
            <a:solidFill>
              <a:schemeClr val="accent1"/>
            </a:solidFill>
          </p:grpSpPr>
          <p:sp>
            <p:nvSpPr>
              <p:cNvPr id="22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27" name="TextBox 22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379885759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p:cNvSpPr/>
          <p:nvPr/>
        </p:nvSpPr>
        <p:spPr bwMode="auto">
          <a:xfrm>
            <a:off x="4001432" y="1933064"/>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96" name="Rectangle 195"/>
          <p:cNvSpPr/>
          <p:nvPr/>
        </p:nvSpPr>
        <p:spPr bwMode="auto">
          <a:xfrm>
            <a:off x="4001432" y="3609216"/>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197" name="Rectangle 196"/>
          <p:cNvSpPr/>
          <p:nvPr/>
        </p:nvSpPr>
        <p:spPr bwMode="auto">
          <a:xfrm>
            <a:off x="3506183" y="1933064"/>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3506183" y="3609216"/>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0" y="1516062"/>
            <a:ext cx="1243809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grpSp>
        <p:nvGrpSpPr>
          <p:cNvPr id="74" name="Group 73"/>
          <p:cNvGrpSpPr/>
          <p:nvPr/>
        </p:nvGrpSpPr>
        <p:grpSpPr>
          <a:xfrm>
            <a:off x="3610438" y="2643435"/>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nvGrpSpPr>
          <p:cNvPr id="79" name="Group 78"/>
          <p:cNvGrpSpPr/>
          <p:nvPr/>
        </p:nvGrpSpPr>
        <p:grpSpPr>
          <a:xfrm>
            <a:off x="3655705" y="3739574"/>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89" name="Rectangle 88"/>
          <p:cNvSpPr/>
          <p:nvPr/>
        </p:nvSpPr>
        <p:spPr bwMode="auto">
          <a:xfrm>
            <a:off x="5070285" y="2438904"/>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Applications</a:t>
            </a:r>
          </a:p>
        </p:txBody>
      </p:sp>
      <p:grpSp>
        <p:nvGrpSpPr>
          <p:cNvPr id="5" name="Group 4"/>
          <p:cNvGrpSpPr/>
          <p:nvPr/>
        </p:nvGrpSpPr>
        <p:grpSpPr>
          <a:xfrm>
            <a:off x="4575036" y="2438904"/>
            <a:ext cx="501628" cy="497646"/>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70" name="Rectangle 69"/>
          <p:cNvSpPr/>
          <p:nvPr/>
        </p:nvSpPr>
        <p:spPr bwMode="auto">
          <a:xfrm>
            <a:off x="5070285" y="2956961"/>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6" name="Group 5"/>
          <p:cNvGrpSpPr/>
          <p:nvPr/>
        </p:nvGrpSpPr>
        <p:grpSpPr>
          <a:xfrm>
            <a:off x="4575036" y="2956961"/>
            <a:ext cx="501628" cy="497646"/>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5" name="Rectangle 84"/>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86" name="Rectangle 85"/>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87" name="Rectangle 86"/>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4" name="Group 93"/>
          <p:cNvGrpSpPr/>
          <p:nvPr/>
        </p:nvGrpSpPr>
        <p:grpSpPr>
          <a:xfrm>
            <a:off x="3499802" y="5239726"/>
            <a:ext cx="501628" cy="497646"/>
            <a:chOff x="5303837" y="3192462"/>
            <a:chExt cx="501628" cy="497646"/>
          </a:xfrm>
        </p:grpSpPr>
        <p:sp>
          <p:nvSpPr>
            <p:cNvPr id="96" name="Rectangle 95"/>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5434446" y="3309789"/>
              <a:ext cx="236804" cy="262982"/>
              <a:chOff x="7434263" y="-2105025"/>
              <a:chExt cx="947737" cy="1052512"/>
            </a:xfrm>
            <a:solidFill>
              <a:schemeClr val="tx2"/>
            </a:solidFill>
          </p:grpSpPr>
          <p:sp>
            <p:nvSpPr>
              <p:cNvPr id="98"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9"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0"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1" name="Group 100"/>
          <p:cNvGrpSpPr/>
          <p:nvPr/>
        </p:nvGrpSpPr>
        <p:grpSpPr>
          <a:xfrm>
            <a:off x="3499801" y="5778195"/>
            <a:ext cx="501628" cy="497646"/>
            <a:chOff x="5303836" y="3730931"/>
            <a:chExt cx="501628" cy="497646"/>
          </a:xfrm>
        </p:grpSpPr>
        <p:sp>
          <p:nvSpPr>
            <p:cNvPr id="102" name="Rectangle 101"/>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414027" y="3888749"/>
              <a:ext cx="278036" cy="219069"/>
              <a:chOff x="4962525" y="2536825"/>
              <a:chExt cx="2260600" cy="1781175"/>
            </a:xfrm>
            <a:solidFill>
              <a:schemeClr val="tx2"/>
            </a:solidFill>
          </p:grpSpPr>
          <p:sp>
            <p:nvSpPr>
              <p:cNvPr id="10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6" name="Group 105"/>
          <p:cNvGrpSpPr/>
          <p:nvPr/>
        </p:nvGrpSpPr>
        <p:grpSpPr>
          <a:xfrm>
            <a:off x="3499802" y="6316662"/>
            <a:ext cx="501628" cy="497646"/>
            <a:chOff x="5303837" y="4269398"/>
            <a:chExt cx="501628" cy="497646"/>
          </a:xfrm>
        </p:grpSpPr>
        <p:sp>
          <p:nvSpPr>
            <p:cNvPr id="107" name="Rectangle 106"/>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5453359" y="4399756"/>
              <a:ext cx="182844" cy="236930"/>
              <a:chOff x="5260945" y="2352669"/>
              <a:chExt cx="1663693" cy="2155821"/>
            </a:xfrm>
            <a:solidFill>
              <a:schemeClr val="tx2"/>
            </a:solidFill>
          </p:grpSpPr>
          <p:sp>
            <p:nvSpPr>
              <p:cNvPr id="10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14" name="Group 113"/>
          <p:cNvGrpSpPr/>
          <p:nvPr/>
        </p:nvGrpSpPr>
        <p:grpSpPr>
          <a:xfrm>
            <a:off x="5859546" y="5234235"/>
            <a:ext cx="3103512" cy="1016745"/>
            <a:chOff x="5857925" y="3188946"/>
            <a:chExt cx="3103512" cy="1016745"/>
          </a:xfrm>
        </p:grpSpPr>
        <p:sp>
          <p:nvSpPr>
            <p:cNvPr id="115" name="Rectangle 11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6" name="Rectangle 115"/>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7" name="Rectangle 116"/>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8" name="Rectangle 117"/>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9" name="Rectangle 118"/>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0" name="Rectangle 119"/>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21" name="Group 120"/>
            <p:cNvGrpSpPr/>
            <p:nvPr/>
          </p:nvGrpSpPr>
          <p:grpSpPr>
            <a:xfrm>
              <a:off x="6198500" y="3595918"/>
              <a:ext cx="197996" cy="219885"/>
              <a:chOff x="7434267" y="-1318825"/>
              <a:chExt cx="947742" cy="1052511"/>
            </a:xfrm>
            <a:solidFill>
              <a:schemeClr val="accent1"/>
            </a:solidFill>
          </p:grpSpPr>
          <p:sp>
            <p:nvSpPr>
              <p:cNvPr id="14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22" name="Group 121"/>
            <p:cNvGrpSpPr/>
            <p:nvPr/>
          </p:nvGrpSpPr>
          <p:grpSpPr>
            <a:xfrm>
              <a:off x="6169600" y="3943800"/>
              <a:ext cx="255791" cy="201540"/>
              <a:chOff x="4962525" y="3988427"/>
              <a:chExt cx="2260600" cy="1781175"/>
            </a:xfrm>
            <a:solidFill>
              <a:schemeClr val="accent1"/>
            </a:solidFill>
          </p:grpSpPr>
          <p:sp>
            <p:nvSpPr>
              <p:cNvPr id="14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23" name="TextBox 122"/>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24" name="Group 123"/>
            <p:cNvGrpSpPr/>
            <p:nvPr/>
          </p:nvGrpSpPr>
          <p:grpSpPr>
            <a:xfrm>
              <a:off x="7310684" y="3592441"/>
              <a:ext cx="197995" cy="219886"/>
              <a:chOff x="7434263" y="-1335463"/>
              <a:chExt cx="947737" cy="1052514"/>
            </a:xfrm>
            <a:solidFill>
              <a:schemeClr val="accent1"/>
            </a:solidFill>
          </p:grpSpPr>
          <p:sp>
            <p:nvSpPr>
              <p:cNvPr id="1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25" name="Group 124"/>
            <p:cNvGrpSpPr/>
            <p:nvPr/>
          </p:nvGrpSpPr>
          <p:grpSpPr>
            <a:xfrm>
              <a:off x="7281786" y="3940325"/>
              <a:ext cx="255791" cy="201540"/>
              <a:chOff x="4962525" y="3957709"/>
              <a:chExt cx="2260600" cy="1781175"/>
            </a:xfrm>
            <a:solidFill>
              <a:schemeClr val="accent1"/>
            </a:solidFill>
          </p:grpSpPr>
          <p:sp>
            <p:nvSpPr>
              <p:cNvPr id="1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27" name="TextBox 12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28" name="Group 127"/>
            <p:cNvGrpSpPr/>
            <p:nvPr/>
          </p:nvGrpSpPr>
          <p:grpSpPr>
            <a:xfrm>
              <a:off x="8422868" y="3592442"/>
              <a:ext cx="197995" cy="219885"/>
              <a:chOff x="7434263" y="-1335457"/>
              <a:chExt cx="947737" cy="1052513"/>
            </a:xfrm>
            <a:solidFill>
              <a:schemeClr val="accent1"/>
            </a:solidFill>
          </p:grpSpPr>
          <p:sp>
            <p:nvSpPr>
              <p:cNvPr id="13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29" name="Group 128"/>
            <p:cNvGrpSpPr/>
            <p:nvPr/>
          </p:nvGrpSpPr>
          <p:grpSpPr>
            <a:xfrm>
              <a:off x="8393970" y="3940325"/>
              <a:ext cx="255791" cy="201540"/>
              <a:chOff x="4962525" y="3957717"/>
              <a:chExt cx="2260600" cy="1781175"/>
            </a:xfrm>
            <a:solidFill>
              <a:schemeClr val="accent1"/>
            </a:solidFill>
          </p:grpSpPr>
          <p:sp>
            <p:nvSpPr>
              <p:cNvPr id="13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30" name="TextBox 12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323293223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0" y="1516062"/>
            <a:ext cx="1243809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73" name="Rectangle 72"/>
          <p:cNvSpPr/>
          <p:nvPr/>
        </p:nvSpPr>
        <p:spPr bwMode="auto">
          <a:xfrm>
            <a:off x="4001432" y="1933064"/>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78" name="Rectangle 77"/>
          <p:cNvSpPr/>
          <p:nvPr/>
        </p:nvSpPr>
        <p:spPr bwMode="auto">
          <a:xfrm>
            <a:off x="4001432" y="3609216"/>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89" name="Rectangle 88"/>
          <p:cNvSpPr/>
          <p:nvPr/>
        </p:nvSpPr>
        <p:spPr bwMode="auto">
          <a:xfrm>
            <a:off x="5070285" y="2438904"/>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00" dirty="0">
                <a:solidFill>
                  <a:schemeClr val="tx2"/>
                </a:solidFill>
              </a:rPr>
              <a:t>Applications</a:t>
            </a:r>
          </a:p>
        </p:txBody>
      </p:sp>
      <p:grpSp>
        <p:nvGrpSpPr>
          <p:cNvPr id="5" name="Group 4"/>
          <p:cNvGrpSpPr/>
          <p:nvPr/>
        </p:nvGrpSpPr>
        <p:grpSpPr>
          <a:xfrm>
            <a:off x="4575036" y="2438904"/>
            <a:ext cx="501628" cy="497646"/>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70" name="Rectangle 69"/>
          <p:cNvSpPr/>
          <p:nvPr/>
        </p:nvSpPr>
        <p:spPr bwMode="auto">
          <a:xfrm>
            <a:off x="5070285" y="2956961"/>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6" name="Group 5"/>
          <p:cNvGrpSpPr/>
          <p:nvPr/>
        </p:nvGrpSpPr>
        <p:grpSpPr>
          <a:xfrm>
            <a:off x="4575036" y="2956961"/>
            <a:ext cx="501628" cy="497646"/>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6536984" y="2069352"/>
            <a:ext cx="704429" cy="852494"/>
            <a:chOff x="1156020" y="2248829"/>
            <a:chExt cx="704429" cy="852494"/>
          </a:xfrm>
        </p:grpSpPr>
        <p:sp>
          <p:nvSpPr>
            <p:cNvPr id="86" name="TextBox 8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87" name="Rectangle 8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94" name="Group 93"/>
            <p:cNvGrpSpPr/>
            <p:nvPr/>
          </p:nvGrpSpPr>
          <p:grpSpPr>
            <a:xfrm>
              <a:off x="1282952" y="2590867"/>
              <a:ext cx="471171" cy="380335"/>
              <a:chOff x="4406091" y="6049087"/>
              <a:chExt cx="3960813" cy="3197225"/>
            </a:xfrm>
            <a:solidFill>
              <a:schemeClr val="tx2"/>
            </a:solidFill>
          </p:grpSpPr>
          <p:sp>
            <p:nvSpPr>
              <p:cNvPr id="9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9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9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105" name="Group 104"/>
          <p:cNvGrpSpPr/>
          <p:nvPr/>
        </p:nvGrpSpPr>
        <p:grpSpPr>
          <a:xfrm>
            <a:off x="7354128" y="2069352"/>
            <a:ext cx="704429" cy="852494"/>
            <a:chOff x="1156020" y="2248829"/>
            <a:chExt cx="704429" cy="852494"/>
          </a:xfrm>
        </p:grpSpPr>
        <p:sp>
          <p:nvSpPr>
            <p:cNvPr id="106" name="TextBox 10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107" name="Rectangle 10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08" name="Group 107"/>
            <p:cNvGrpSpPr/>
            <p:nvPr/>
          </p:nvGrpSpPr>
          <p:grpSpPr>
            <a:xfrm>
              <a:off x="1282952" y="2590867"/>
              <a:ext cx="471171" cy="380335"/>
              <a:chOff x="4406091" y="6049087"/>
              <a:chExt cx="3960813" cy="3197225"/>
            </a:xfrm>
            <a:solidFill>
              <a:schemeClr val="tx2"/>
            </a:solidFill>
          </p:grpSpPr>
          <p:sp>
            <p:nvSpPr>
              <p:cNvPr id="10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112" name="Group 111"/>
          <p:cNvGrpSpPr/>
          <p:nvPr/>
        </p:nvGrpSpPr>
        <p:grpSpPr>
          <a:xfrm>
            <a:off x="8171271" y="2069352"/>
            <a:ext cx="704429" cy="852494"/>
            <a:chOff x="1156020" y="2248829"/>
            <a:chExt cx="704429" cy="852494"/>
          </a:xfrm>
        </p:grpSpPr>
        <p:sp>
          <p:nvSpPr>
            <p:cNvPr id="113" name="TextBox 11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114" name="Rectangle 11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15" name="Group 114"/>
            <p:cNvGrpSpPr/>
            <p:nvPr/>
          </p:nvGrpSpPr>
          <p:grpSpPr>
            <a:xfrm>
              <a:off x="1282952" y="2590867"/>
              <a:ext cx="471171" cy="380335"/>
              <a:chOff x="4406091" y="6049087"/>
              <a:chExt cx="3960813" cy="3197225"/>
            </a:xfrm>
            <a:solidFill>
              <a:schemeClr val="tx2"/>
            </a:solidFill>
          </p:grpSpPr>
          <p:sp>
            <p:nvSpPr>
              <p:cNvPr id="1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sp>
        <p:nvSpPr>
          <p:cNvPr id="218" name="Rectangle 217"/>
          <p:cNvSpPr/>
          <p:nvPr/>
        </p:nvSpPr>
        <p:spPr bwMode="auto">
          <a:xfrm>
            <a:off x="3506183" y="1933064"/>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9" name="Group 218"/>
          <p:cNvGrpSpPr/>
          <p:nvPr/>
        </p:nvGrpSpPr>
        <p:grpSpPr>
          <a:xfrm>
            <a:off x="3610438" y="2643435"/>
            <a:ext cx="278036" cy="219069"/>
            <a:chOff x="4962525" y="2536825"/>
            <a:chExt cx="2260600" cy="1781175"/>
          </a:xfrm>
          <a:solidFill>
            <a:schemeClr val="tx2"/>
          </a:solidFill>
        </p:grpSpPr>
        <p:sp>
          <p:nvSpPr>
            <p:cNvPr id="220"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1"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222" name="Rectangle 221"/>
          <p:cNvSpPr/>
          <p:nvPr/>
        </p:nvSpPr>
        <p:spPr bwMode="auto">
          <a:xfrm>
            <a:off x="3506183" y="3609216"/>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p:cNvGrpSpPr/>
          <p:nvPr/>
        </p:nvGrpSpPr>
        <p:grpSpPr>
          <a:xfrm>
            <a:off x="3655705" y="3739574"/>
            <a:ext cx="182844" cy="236930"/>
            <a:chOff x="5260975" y="2352675"/>
            <a:chExt cx="1663700" cy="2155825"/>
          </a:xfrm>
          <a:solidFill>
            <a:schemeClr val="tx2"/>
          </a:solidFill>
        </p:grpSpPr>
        <p:sp>
          <p:nvSpPr>
            <p:cNvPr id="22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100" name="Rectangle 99"/>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1" name="Rectangle 100"/>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2" name="Rectangle 101"/>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3" name="Group 102"/>
          <p:cNvGrpSpPr/>
          <p:nvPr/>
        </p:nvGrpSpPr>
        <p:grpSpPr>
          <a:xfrm>
            <a:off x="3499802" y="5239726"/>
            <a:ext cx="501628" cy="497646"/>
            <a:chOff x="5303837" y="3192462"/>
            <a:chExt cx="501628" cy="497646"/>
          </a:xfrm>
        </p:grpSpPr>
        <p:sp>
          <p:nvSpPr>
            <p:cNvPr id="104" name="Rectangle 103"/>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p:cNvGrpSpPr/>
            <p:nvPr/>
          </p:nvGrpSpPr>
          <p:grpSpPr>
            <a:xfrm>
              <a:off x="5434446" y="3309789"/>
              <a:ext cx="236804" cy="262982"/>
              <a:chOff x="7434263" y="-2105025"/>
              <a:chExt cx="947737" cy="1052512"/>
            </a:xfrm>
            <a:solidFill>
              <a:schemeClr val="tx2"/>
            </a:solidFill>
          </p:grpSpPr>
          <p:sp>
            <p:nvSpPr>
              <p:cNvPr id="12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2"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23" name="Group 122"/>
          <p:cNvGrpSpPr/>
          <p:nvPr/>
        </p:nvGrpSpPr>
        <p:grpSpPr>
          <a:xfrm>
            <a:off x="3499801" y="5778195"/>
            <a:ext cx="501628" cy="497646"/>
            <a:chOff x="5303836" y="3730931"/>
            <a:chExt cx="501628" cy="497646"/>
          </a:xfrm>
        </p:grpSpPr>
        <p:sp>
          <p:nvSpPr>
            <p:cNvPr id="124" name="Rectangle 123"/>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5414027" y="3888749"/>
              <a:ext cx="278036" cy="219069"/>
              <a:chOff x="4962525" y="2536825"/>
              <a:chExt cx="2260600" cy="1781175"/>
            </a:xfrm>
            <a:solidFill>
              <a:schemeClr val="tx2"/>
            </a:solidFill>
          </p:grpSpPr>
          <p:sp>
            <p:nvSpPr>
              <p:cNvPr id="12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29" name="Group 128"/>
          <p:cNvGrpSpPr/>
          <p:nvPr/>
        </p:nvGrpSpPr>
        <p:grpSpPr>
          <a:xfrm>
            <a:off x="3499802" y="6316662"/>
            <a:ext cx="501628" cy="497646"/>
            <a:chOff x="5303837" y="4269398"/>
            <a:chExt cx="501628" cy="497646"/>
          </a:xfrm>
        </p:grpSpPr>
        <p:sp>
          <p:nvSpPr>
            <p:cNvPr id="130" name="Rectangle 12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1" name="Group 130"/>
            <p:cNvGrpSpPr/>
            <p:nvPr/>
          </p:nvGrpSpPr>
          <p:grpSpPr>
            <a:xfrm>
              <a:off x="5453359" y="4399756"/>
              <a:ext cx="182844" cy="236930"/>
              <a:chOff x="5260945" y="2352669"/>
              <a:chExt cx="1663693" cy="2155821"/>
            </a:xfrm>
            <a:solidFill>
              <a:schemeClr val="tx2"/>
            </a:solidFill>
          </p:grpSpPr>
          <p:sp>
            <p:nvSpPr>
              <p:cNvPr id="13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37" name="Group 136"/>
          <p:cNvGrpSpPr/>
          <p:nvPr/>
        </p:nvGrpSpPr>
        <p:grpSpPr>
          <a:xfrm>
            <a:off x="5859546" y="5234235"/>
            <a:ext cx="3103512" cy="1016745"/>
            <a:chOff x="5857925" y="3188946"/>
            <a:chExt cx="3103512" cy="1016745"/>
          </a:xfrm>
        </p:grpSpPr>
        <p:sp>
          <p:nvSpPr>
            <p:cNvPr id="138" name="Rectangle 137"/>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39" name="Rectangle 138"/>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0" name="Rectangle 139"/>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1" name="Rectangle 140"/>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2" name="Rectangle 14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3" name="Rectangle 142"/>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44" name="Group 143"/>
            <p:cNvGrpSpPr/>
            <p:nvPr/>
          </p:nvGrpSpPr>
          <p:grpSpPr>
            <a:xfrm>
              <a:off x="6198500" y="3595918"/>
              <a:ext cx="197996" cy="219885"/>
              <a:chOff x="7434267" y="-1318825"/>
              <a:chExt cx="947742" cy="1052511"/>
            </a:xfrm>
            <a:solidFill>
              <a:schemeClr val="accent1"/>
            </a:solidFill>
          </p:grpSpPr>
          <p:sp>
            <p:nvSpPr>
              <p:cNvPr id="16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45" name="Group 144"/>
            <p:cNvGrpSpPr/>
            <p:nvPr/>
          </p:nvGrpSpPr>
          <p:grpSpPr>
            <a:xfrm>
              <a:off x="6169600" y="3943800"/>
              <a:ext cx="255791" cy="201540"/>
              <a:chOff x="4962525" y="3988427"/>
              <a:chExt cx="2260600" cy="1781175"/>
            </a:xfrm>
            <a:solidFill>
              <a:schemeClr val="accent1"/>
            </a:solidFill>
          </p:grpSpPr>
          <p:sp>
            <p:nvSpPr>
              <p:cNvPr id="16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46" name="TextBox 145"/>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47" name="Group 146"/>
            <p:cNvGrpSpPr/>
            <p:nvPr/>
          </p:nvGrpSpPr>
          <p:grpSpPr>
            <a:xfrm>
              <a:off x="7310684" y="3592441"/>
              <a:ext cx="197995" cy="219886"/>
              <a:chOff x="7434263" y="-1335463"/>
              <a:chExt cx="947737" cy="1052514"/>
            </a:xfrm>
            <a:solidFill>
              <a:schemeClr val="accent1"/>
            </a:solidFill>
          </p:grpSpPr>
          <p:sp>
            <p:nvSpPr>
              <p:cNvPr id="160"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1"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2"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48" name="Group 147"/>
            <p:cNvGrpSpPr/>
            <p:nvPr/>
          </p:nvGrpSpPr>
          <p:grpSpPr>
            <a:xfrm>
              <a:off x="7281786" y="3940325"/>
              <a:ext cx="255791" cy="201540"/>
              <a:chOff x="4962525" y="3957709"/>
              <a:chExt cx="2260600" cy="1781175"/>
            </a:xfrm>
            <a:solidFill>
              <a:schemeClr val="accent1"/>
            </a:solidFill>
          </p:grpSpPr>
          <p:sp>
            <p:nvSpPr>
              <p:cNvPr id="158"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9"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49" name="TextBox 148"/>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50" name="Group 149"/>
            <p:cNvGrpSpPr/>
            <p:nvPr/>
          </p:nvGrpSpPr>
          <p:grpSpPr>
            <a:xfrm>
              <a:off x="8422868" y="3592442"/>
              <a:ext cx="197995" cy="219885"/>
              <a:chOff x="7434263" y="-1335457"/>
              <a:chExt cx="947737" cy="1052513"/>
            </a:xfrm>
            <a:solidFill>
              <a:schemeClr val="accent1"/>
            </a:solidFill>
          </p:grpSpPr>
          <p:sp>
            <p:nvSpPr>
              <p:cNvPr id="155"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6"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7"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51" name="Group 150"/>
            <p:cNvGrpSpPr/>
            <p:nvPr/>
          </p:nvGrpSpPr>
          <p:grpSpPr>
            <a:xfrm>
              <a:off x="8393970" y="3940325"/>
              <a:ext cx="255791" cy="201540"/>
              <a:chOff x="4962525" y="3957717"/>
              <a:chExt cx="2260600" cy="1781175"/>
            </a:xfrm>
            <a:solidFill>
              <a:schemeClr val="accent1"/>
            </a:solidFill>
          </p:grpSpPr>
          <p:sp>
            <p:nvSpPr>
              <p:cNvPr id="153"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4"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52" name="TextBox 15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273456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9" y="1241426"/>
            <a:ext cx="5486399" cy="2926955"/>
          </a:xfrm>
        </p:spPr>
        <p:txBody>
          <a:bodyPr/>
          <a:lstStyle/>
          <a:p>
            <a:r>
              <a:rPr lang="en-US" dirty="0"/>
              <a:t>The cloud has changed expectations</a:t>
            </a:r>
          </a:p>
        </p:txBody>
      </p:sp>
      <p:pic>
        <p:nvPicPr>
          <p:cNvPr id="2" name="Picture Placeholder 1"/>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a:stretch/>
        </p:blipFill>
        <p:spPr>
          <a:xfrm>
            <a:off x="6218236" y="4234"/>
            <a:ext cx="6218239" cy="6990292"/>
          </a:xfrm>
        </p:spPr>
      </p:pic>
    </p:spTree>
    <p:extLst>
      <p:ext uri="{BB962C8B-B14F-4D97-AF65-F5344CB8AC3E}">
        <p14:creationId xmlns:p14="http://schemas.microsoft.com/office/powerpoint/2010/main" val="36233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How about Windows containers?</a:t>
            </a:r>
          </a:p>
        </p:txBody>
      </p:sp>
    </p:spTree>
    <p:extLst>
      <p:ext uri="{BB962C8B-B14F-4D97-AF65-F5344CB8AC3E}">
        <p14:creationId xmlns:p14="http://schemas.microsoft.com/office/powerpoint/2010/main" val="39093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216" name="Rectangle 215"/>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217" name="Rectangle 216"/>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218" name="Rectangle 217"/>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00" dirty="0">
                <a:solidFill>
                  <a:schemeClr val="tx2"/>
                </a:solidFill>
              </a:rPr>
              <a:t>Applications</a:t>
            </a:r>
          </a:p>
        </p:txBody>
      </p:sp>
      <p:grpSp>
        <p:nvGrpSpPr>
          <p:cNvPr id="219" name="Group 218"/>
          <p:cNvGrpSpPr/>
          <p:nvPr/>
        </p:nvGrpSpPr>
        <p:grpSpPr>
          <a:xfrm>
            <a:off x="1421002" y="2433413"/>
            <a:ext cx="501628" cy="497646"/>
            <a:chOff x="4495435" y="2334205"/>
            <a:chExt cx="501628" cy="497646"/>
          </a:xfrm>
        </p:grpSpPr>
        <p:sp>
          <p:nvSpPr>
            <p:cNvPr id="220" name="Rectangle 219"/>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220"/>
            <p:cNvGrpSpPr/>
            <p:nvPr/>
          </p:nvGrpSpPr>
          <p:grpSpPr>
            <a:xfrm>
              <a:off x="4588362" y="2455579"/>
              <a:ext cx="315775" cy="254898"/>
              <a:chOff x="4406091" y="6049087"/>
              <a:chExt cx="3960813" cy="3197225"/>
            </a:xfrm>
            <a:solidFill>
              <a:schemeClr val="tx1"/>
            </a:solidFill>
          </p:grpSpPr>
          <p:sp>
            <p:nvSpPr>
              <p:cNvPr id="22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223"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22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225" name="Rectangle 224"/>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226" name="Group 225"/>
          <p:cNvGrpSpPr/>
          <p:nvPr/>
        </p:nvGrpSpPr>
        <p:grpSpPr>
          <a:xfrm>
            <a:off x="1421002" y="2951470"/>
            <a:ext cx="501628" cy="497646"/>
            <a:chOff x="4498836" y="2852262"/>
            <a:chExt cx="501628" cy="497646"/>
          </a:xfrm>
        </p:grpSpPr>
        <p:sp>
          <p:nvSpPr>
            <p:cNvPr id="227" name="Rectangle 226"/>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9" name="Group 228"/>
          <p:cNvGrpSpPr/>
          <p:nvPr/>
        </p:nvGrpSpPr>
        <p:grpSpPr>
          <a:xfrm>
            <a:off x="3382950" y="2063861"/>
            <a:ext cx="704429" cy="852494"/>
            <a:chOff x="1156020" y="2248829"/>
            <a:chExt cx="704429" cy="852494"/>
          </a:xfrm>
        </p:grpSpPr>
        <p:sp>
          <p:nvSpPr>
            <p:cNvPr id="230" name="TextBox 2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231" name="Rectangle 2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32" name="Group 231"/>
            <p:cNvGrpSpPr/>
            <p:nvPr/>
          </p:nvGrpSpPr>
          <p:grpSpPr>
            <a:xfrm>
              <a:off x="1282952" y="2590867"/>
              <a:ext cx="471171" cy="380335"/>
              <a:chOff x="4406091" y="6049087"/>
              <a:chExt cx="3960813" cy="3197225"/>
            </a:xfrm>
            <a:solidFill>
              <a:schemeClr val="tx2"/>
            </a:solidFill>
          </p:grpSpPr>
          <p:sp>
            <p:nvSpPr>
              <p:cNvPr id="2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236" name="Group 235"/>
          <p:cNvGrpSpPr/>
          <p:nvPr/>
        </p:nvGrpSpPr>
        <p:grpSpPr>
          <a:xfrm>
            <a:off x="4200094" y="2063861"/>
            <a:ext cx="704429" cy="852494"/>
            <a:chOff x="1156020" y="2248829"/>
            <a:chExt cx="704429" cy="852494"/>
          </a:xfrm>
        </p:grpSpPr>
        <p:sp>
          <p:nvSpPr>
            <p:cNvPr id="237" name="TextBox 23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238" name="Rectangle 23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39" name="Group 238"/>
            <p:cNvGrpSpPr/>
            <p:nvPr/>
          </p:nvGrpSpPr>
          <p:grpSpPr>
            <a:xfrm>
              <a:off x="1282952" y="2590867"/>
              <a:ext cx="471171" cy="380335"/>
              <a:chOff x="4406091" y="6049087"/>
              <a:chExt cx="3960813" cy="3197225"/>
            </a:xfrm>
            <a:solidFill>
              <a:schemeClr val="tx2"/>
            </a:solidFill>
          </p:grpSpPr>
          <p:sp>
            <p:nvSpPr>
              <p:cNvPr id="24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243" name="Group 242"/>
          <p:cNvGrpSpPr/>
          <p:nvPr/>
        </p:nvGrpSpPr>
        <p:grpSpPr>
          <a:xfrm>
            <a:off x="5017237" y="2063861"/>
            <a:ext cx="704429" cy="852494"/>
            <a:chOff x="1156020" y="2248829"/>
            <a:chExt cx="704429" cy="852494"/>
          </a:xfrm>
        </p:grpSpPr>
        <p:sp>
          <p:nvSpPr>
            <p:cNvPr id="244" name="TextBox 243"/>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245" name="Rectangle 24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46" name="Group 245"/>
            <p:cNvGrpSpPr/>
            <p:nvPr/>
          </p:nvGrpSpPr>
          <p:grpSpPr>
            <a:xfrm>
              <a:off x="1282952" y="2590867"/>
              <a:ext cx="471171" cy="380335"/>
              <a:chOff x="4406091" y="6049087"/>
              <a:chExt cx="3960813" cy="3197225"/>
            </a:xfrm>
            <a:solidFill>
              <a:schemeClr val="tx2"/>
            </a:solidFill>
          </p:grpSpPr>
          <p:sp>
            <p:nvSpPr>
              <p:cNvPr id="24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sp>
        <p:nvSpPr>
          <p:cNvPr id="250" name="Rectangle 249"/>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1" name="Group 250"/>
          <p:cNvGrpSpPr/>
          <p:nvPr/>
        </p:nvGrpSpPr>
        <p:grpSpPr>
          <a:xfrm>
            <a:off x="456404" y="2637944"/>
            <a:ext cx="278036" cy="219069"/>
            <a:chOff x="4962525" y="2536825"/>
            <a:chExt cx="2260600" cy="1781175"/>
          </a:xfrm>
          <a:solidFill>
            <a:schemeClr val="tx2"/>
          </a:solidFill>
        </p:grpSpPr>
        <p:sp>
          <p:nvSpPr>
            <p:cNvPr id="252"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3"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254" name="Rectangle 253"/>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5" name="Group 254"/>
          <p:cNvGrpSpPr/>
          <p:nvPr/>
        </p:nvGrpSpPr>
        <p:grpSpPr>
          <a:xfrm>
            <a:off x="501671" y="3734083"/>
            <a:ext cx="182844" cy="236930"/>
            <a:chOff x="5260975" y="2352675"/>
            <a:chExt cx="1663700" cy="2155825"/>
          </a:xfrm>
          <a:solidFill>
            <a:schemeClr val="tx2"/>
          </a:solidFill>
        </p:grpSpPr>
        <p:sp>
          <p:nvSpPr>
            <p:cNvPr id="256"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7"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8"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9"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60"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cxnSp>
        <p:nvCxnSpPr>
          <p:cNvPr id="309" name="Straight Connector 308"/>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2" name="Rectangle 101"/>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3" name="Rectangle 102"/>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4" name="Group 103"/>
          <p:cNvGrpSpPr/>
          <p:nvPr/>
        </p:nvGrpSpPr>
        <p:grpSpPr>
          <a:xfrm>
            <a:off x="352146" y="5234235"/>
            <a:ext cx="501628" cy="497646"/>
            <a:chOff x="5303837" y="3192462"/>
            <a:chExt cx="501628" cy="497646"/>
          </a:xfrm>
        </p:grpSpPr>
        <p:sp>
          <p:nvSpPr>
            <p:cNvPr id="105" name="Rectangle 104"/>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34446" y="3309789"/>
              <a:ext cx="236804" cy="262982"/>
              <a:chOff x="7434263" y="-2105025"/>
              <a:chExt cx="947737" cy="1052512"/>
            </a:xfrm>
            <a:solidFill>
              <a:schemeClr val="tx2"/>
            </a:solidFill>
          </p:grpSpPr>
          <p:sp>
            <p:nvSpPr>
              <p:cNvPr id="107"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8"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9"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10" name="Group 109"/>
          <p:cNvGrpSpPr/>
          <p:nvPr/>
        </p:nvGrpSpPr>
        <p:grpSpPr>
          <a:xfrm>
            <a:off x="352145" y="5772704"/>
            <a:ext cx="501628" cy="497646"/>
            <a:chOff x="5303836" y="3730931"/>
            <a:chExt cx="501628" cy="497646"/>
          </a:xfrm>
        </p:grpSpPr>
        <p:sp>
          <p:nvSpPr>
            <p:cNvPr id="111" name="Rectangle 110"/>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5414027" y="3888749"/>
              <a:ext cx="278036" cy="219069"/>
              <a:chOff x="4962525" y="2536825"/>
              <a:chExt cx="2260600" cy="1781175"/>
            </a:xfrm>
            <a:solidFill>
              <a:schemeClr val="tx2"/>
            </a:solidFill>
          </p:grpSpPr>
          <p:sp>
            <p:nvSpPr>
              <p:cNvPr id="11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15" name="Group 114"/>
          <p:cNvGrpSpPr/>
          <p:nvPr/>
        </p:nvGrpSpPr>
        <p:grpSpPr>
          <a:xfrm>
            <a:off x="352146" y="6311171"/>
            <a:ext cx="501628" cy="497646"/>
            <a:chOff x="5303837" y="4269398"/>
            <a:chExt cx="501628" cy="497646"/>
          </a:xfrm>
        </p:grpSpPr>
        <p:sp>
          <p:nvSpPr>
            <p:cNvPr id="116" name="Rectangle 11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5453359" y="4399756"/>
              <a:ext cx="182844" cy="236930"/>
              <a:chOff x="5260945" y="2352669"/>
              <a:chExt cx="1663693" cy="2155821"/>
            </a:xfrm>
            <a:solidFill>
              <a:schemeClr val="tx2"/>
            </a:solidFill>
          </p:grpSpPr>
          <p:sp>
            <p:nvSpPr>
              <p:cNvPr id="118"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9"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0"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1"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2"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23" name="Group 122"/>
          <p:cNvGrpSpPr/>
          <p:nvPr/>
        </p:nvGrpSpPr>
        <p:grpSpPr>
          <a:xfrm>
            <a:off x="2711890" y="5228744"/>
            <a:ext cx="3103512" cy="1016745"/>
            <a:chOff x="5857925" y="3188946"/>
            <a:chExt cx="3103512" cy="1016745"/>
          </a:xfrm>
        </p:grpSpPr>
        <p:sp>
          <p:nvSpPr>
            <p:cNvPr id="125" name="Rectangle 12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7" name="Rectangle 12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8" name="Rectangle 12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9" name="Rectangle 128"/>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30" name="Rectangle 129"/>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31" name="Rectangle 130"/>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32" name="Group 131"/>
            <p:cNvGrpSpPr/>
            <p:nvPr/>
          </p:nvGrpSpPr>
          <p:grpSpPr>
            <a:xfrm>
              <a:off x="6198500" y="3595918"/>
              <a:ext cx="197996" cy="219885"/>
              <a:chOff x="7434267" y="-1318825"/>
              <a:chExt cx="947742" cy="1052511"/>
            </a:xfrm>
            <a:solidFill>
              <a:schemeClr val="accent1"/>
            </a:solidFill>
          </p:grpSpPr>
          <p:sp>
            <p:nvSpPr>
              <p:cNvPr id="15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33" name="Group 132"/>
            <p:cNvGrpSpPr/>
            <p:nvPr/>
          </p:nvGrpSpPr>
          <p:grpSpPr>
            <a:xfrm>
              <a:off x="6169600" y="3943800"/>
              <a:ext cx="255791" cy="201540"/>
              <a:chOff x="4962525" y="3988427"/>
              <a:chExt cx="2260600" cy="1781175"/>
            </a:xfrm>
            <a:solidFill>
              <a:schemeClr val="accent1"/>
            </a:solidFill>
          </p:grpSpPr>
          <p:sp>
            <p:nvSpPr>
              <p:cNvPr id="15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34" name="TextBox 133"/>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35" name="Group 134"/>
            <p:cNvGrpSpPr/>
            <p:nvPr/>
          </p:nvGrpSpPr>
          <p:grpSpPr>
            <a:xfrm>
              <a:off x="7310684" y="3592441"/>
              <a:ext cx="197995" cy="219886"/>
              <a:chOff x="7434263" y="-1335463"/>
              <a:chExt cx="947737" cy="1052514"/>
            </a:xfrm>
            <a:solidFill>
              <a:schemeClr val="accent1"/>
            </a:solidFill>
          </p:grpSpPr>
          <p:sp>
            <p:nvSpPr>
              <p:cNvPr id="14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36" name="Group 135"/>
            <p:cNvGrpSpPr/>
            <p:nvPr/>
          </p:nvGrpSpPr>
          <p:grpSpPr>
            <a:xfrm>
              <a:off x="7281786" y="3940325"/>
              <a:ext cx="255791" cy="201540"/>
              <a:chOff x="4962525" y="3957709"/>
              <a:chExt cx="2260600" cy="1781175"/>
            </a:xfrm>
            <a:solidFill>
              <a:schemeClr val="accent1"/>
            </a:solidFill>
          </p:grpSpPr>
          <p:sp>
            <p:nvSpPr>
              <p:cNvPr id="14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37" name="TextBox 13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38" name="Group 137"/>
            <p:cNvGrpSpPr/>
            <p:nvPr/>
          </p:nvGrpSpPr>
          <p:grpSpPr>
            <a:xfrm>
              <a:off x="8422868" y="3592442"/>
              <a:ext cx="197995" cy="219885"/>
              <a:chOff x="7434263" y="-1335457"/>
              <a:chExt cx="947737" cy="1052513"/>
            </a:xfrm>
            <a:solidFill>
              <a:schemeClr val="accent1"/>
            </a:solidFill>
          </p:grpSpPr>
          <p:sp>
            <p:nvSpPr>
              <p:cNvPr id="14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39" name="Group 138"/>
            <p:cNvGrpSpPr/>
            <p:nvPr/>
          </p:nvGrpSpPr>
          <p:grpSpPr>
            <a:xfrm>
              <a:off x="8393970" y="3940325"/>
              <a:ext cx="255791" cy="201540"/>
              <a:chOff x="4962525" y="3957717"/>
              <a:chExt cx="2260600" cy="1781175"/>
            </a:xfrm>
            <a:solidFill>
              <a:schemeClr val="accent1"/>
            </a:solidFill>
          </p:grpSpPr>
          <p:sp>
            <p:nvSpPr>
              <p:cNvPr id="14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40" name="TextBox 13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228682957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301" name="Rectangle 300"/>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302" name="Rectangle 301"/>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303" name="Rectangle 302"/>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00" dirty="0">
                <a:solidFill>
                  <a:schemeClr val="tx2"/>
                </a:solidFill>
              </a:rPr>
              <a:t>Applications</a:t>
            </a:r>
          </a:p>
        </p:txBody>
      </p:sp>
      <p:grpSp>
        <p:nvGrpSpPr>
          <p:cNvPr id="304" name="Group 303"/>
          <p:cNvGrpSpPr/>
          <p:nvPr/>
        </p:nvGrpSpPr>
        <p:grpSpPr>
          <a:xfrm>
            <a:off x="1421002" y="2433413"/>
            <a:ext cx="501628" cy="497646"/>
            <a:chOff x="4495435" y="2334205"/>
            <a:chExt cx="501628" cy="497646"/>
          </a:xfrm>
        </p:grpSpPr>
        <p:sp>
          <p:nvSpPr>
            <p:cNvPr id="305" name="Rectangle 304"/>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07" name="Group 306"/>
            <p:cNvGrpSpPr/>
            <p:nvPr/>
          </p:nvGrpSpPr>
          <p:grpSpPr>
            <a:xfrm>
              <a:off x="4588362" y="2455579"/>
              <a:ext cx="315775" cy="254898"/>
              <a:chOff x="4406091" y="6049087"/>
              <a:chExt cx="3960813" cy="3197225"/>
            </a:xfrm>
            <a:solidFill>
              <a:schemeClr val="tx1"/>
            </a:solidFill>
          </p:grpSpPr>
          <p:sp>
            <p:nvSpPr>
              <p:cNvPr id="30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309"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31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311" name="Rectangle 310"/>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312" name="Group 311"/>
          <p:cNvGrpSpPr/>
          <p:nvPr/>
        </p:nvGrpSpPr>
        <p:grpSpPr>
          <a:xfrm>
            <a:off x="1421002" y="2951470"/>
            <a:ext cx="501628" cy="497646"/>
            <a:chOff x="4498836" y="2852262"/>
            <a:chExt cx="501628" cy="497646"/>
          </a:xfrm>
        </p:grpSpPr>
        <p:sp>
          <p:nvSpPr>
            <p:cNvPr id="313" name="Rectangle 31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31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5" name="Group 314"/>
          <p:cNvGrpSpPr/>
          <p:nvPr/>
        </p:nvGrpSpPr>
        <p:grpSpPr>
          <a:xfrm>
            <a:off x="3382950" y="2063861"/>
            <a:ext cx="704429" cy="852494"/>
            <a:chOff x="1156020" y="2248829"/>
            <a:chExt cx="704429" cy="852494"/>
          </a:xfrm>
        </p:grpSpPr>
        <p:sp>
          <p:nvSpPr>
            <p:cNvPr id="316" name="TextBox 31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317" name="Rectangle 31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318" name="Group 317"/>
            <p:cNvGrpSpPr/>
            <p:nvPr/>
          </p:nvGrpSpPr>
          <p:grpSpPr>
            <a:xfrm>
              <a:off x="1282952" y="2590867"/>
              <a:ext cx="471171" cy="380335"/>
              <a:chOff x="4406091" y="6049087"/>
              <a:chExt cx="3960813" cy="3197225"/>
            </a:xfrm>
            <a:solidFill>
              <a:schemeClr val="tx2"/>
            </a:solidFill>
          </p:grpSpPr>
          <p:sp>
            <p:nvSpPr>
              <p:cNvPr id="31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322" name="Group 321"/>
          <p:cNvGrpSpPr/>
          <p:nvPr/>
        </p:nvGrpSpPr>
        <p:grpSpPr>
          <a:xfrm>
            <a:off x="4200094" y="2063861"/>
            <a:ext cx="704429" cy="852494"/>
            <a:chOff x="1156020" y="2248829"/>
            <a:chExt cx="704429" cy="852494"/>
          </a:xfrm>
        </p:grpSpPr>
        <p:sp>
          <p:nvSpPr>
            <p:cNvPr id="323" name="TextBox 32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324" name="Rectangle 32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325" name="Group 324"/>
            <p:cNvGrpSpPr/>
            <p:nvPr/>
          </p:nvGrpSpPr>
          <p:grpSpPr>
            <a:xfrm>
              <a:off x="1282952" y="2590867"/>
              <a:ext cx="471171" cy="380335"/>
              <a:chOff x="4406091" y="6049087"/>
              <a:chExt cx="3960813" cy="3197225"/>
            </a:xfrm>
            <a:solidFill>
              <a:schemeClr val="tx2"/>
            </a:solidFill>
          </p:grpSpPr>
          <p:sp>
            <p:nvSpPr>
              <p:cNvPr id="32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329" name="Group 328"/>
          <p:cNvGrpSpPr/>
          <p:nvPr/>
        </p:nvGrpSpPr>
        <p:grpSpPr>
          <a:xfrm>
            <a:off x="5017237" y="2063861"/>
            <a:ext cx="704429" cy="852494"/>
            <a:chOff x="1156020" y="2248829"/>
            <a:chExt cx="704429" cy="852494"/>
          </a:xfrm>
        </p:grpSpPr>
        <p:sp>
          <p:nvSpPr>
            <p:cNvPr id="330" name="TextBox 3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331" name="Rectangle 3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332" name="Group 331"/>
            <p:cNvGrpSpPr/>
            <p:nvPr/>
          </p:nvGrpSpPr>
          <p:grpSpPr>
            <a:xfrm>
              <a:off x="1282952" y="2590867"/>
              <a:ext cx="471171" cy="380335"/>
              <a:chOff x="4406091" y="6049087"/>
              <a:chExt cx="3960813" cy="3197225"/>
            </a:xfrm>
            <a:solidFill>
              <a:schemeClr val="tx2"/>
            </a:solidFill>
          </p:grpSpPr>
          <p:sp>
            <p:nvSpPr>
              <p:cNvPr id="3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sp>
        <p:nvSpPr>
          <p:cNvPr id="336" name="Rectangle 335"/>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7" name="Group 336"/>
          <p:cNvGrpSpPr/>
          <p:nvPr/>
        </p:nvGrpSpPr>
        <p:grpSpPr>
          <a:xfrm>
            <a:off x="456404" y="2637944"/>
            <a:ext cx="278036" cy="219069"/>
            <a:chOff x="4962525" y="2536825"/>
            <a:chExt cx="2260600" cy="1781175"/>
          </a:xfrm>
          <a:solidFill>
            <a:schemeClr val="tx2"/>
          </a:solidFill>
        </p:grpSpPr>
        <p:sp>
          <p:nvSpPr>
            <p:cNvPr id="33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3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340" name="Rectangle 339"/>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1" name="Group 340"/>
          <p:cNvGrpSpPr/>
          <p:nvPr/>
        </p:nvGrpSpPr>
        <p:grpSpPr>
          <a:xfrm>
            <a:off x="501671" y="3734083"/>
            <a:ext cx="182844" cy="236930"/>
            <a:chOff x="5260975" y="2352675"/>
            <a:chExt cx="1663700" cy="2155825"/>
          </a:xfrm>
          <a:solidFill>
            <a:schemeClr val="tx2"/>
          </a:solidFill>
        </p:grpSpPr>
        <p:sp>
          <p:nvSpPr>
            <p:cNvPr id="3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3"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4"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5"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6"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cxnSp>
        <p:nvCxnSpPr>
          <p:cNvPr id="427" name="Straight Connector 426"/>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428" name="Group 427"/>
          <p:cNvGrpSpPr/>
          <p:nvPr/>
        </p:nvGrpSpPr>
        <p:grpSpPr>
          <a:xfrm>
            <a:off x="8564881" y="2224322"/>
            <a:ext cx="2476713" cy="1297325"/>
            <a:chOff x="8624153" y="2019905"/>
            <a:chExt cx="2476713" cy="1297325"/>
          </a:xfrm>
        </p:grpSpPr>
        <p:grpSp>
          <p:nvGrpSpPr>
            <p:cNvPr id="429" name="Group 428"/>
            <p:cNvGrpSpPr/>
            <p:nvPr/>
          </p:nvGrpSpPr>
          <p:grpSpPr>
            <a:xfrm>
              <a:off x="8628838" y="2951470"/>
              <a:ext cx="2472028" cy="365760"/>
              <a:chOff x="8658780" y="2951470"/>
              <a:chExt cx="2472028" cy="365760"/>
            </a:xfrm>
          </p:grpSpPr>
          <p:sp>
            <p:nvSpPr>
              <p:cNvPr id="451" name="Rectangle 450"/>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200" kern="0" dirty="0">
                    <a:gradFill>
                      <a:gsLst>
                        <a:gs pos="0">
                          <a:srgbClr val="FFFFFF"/>
                        </a:gs>
                        <a:gs pos="100000">
                          <a:srgbClr val="FFFFFF"/>
                        </a:gs>
                      </a:gsLst>
                      <a:lin ang="5400000" scaled="0"/>
                    </a:gradFill>
                    <a:cs typeface="Segoe UI" pitchFamily="34" charset="0"/>
                  </a:rPr>
                  <a:t>Kernel</a:t>
                </a:r>
              </a:p>
            </p:txBody>
          </p:sp>
          <p:grpSp>
            <p:nvGrpSpPr>
              <p:cNvPr id="452" name="Group 451"/>
              <p:cNvGrpSpPr/>
              <p:nvPr/>
            </p:nvGrpSpPr>
            <p:grpSpPr>
              <a:xfrm>
                <a:off x="8658780" y="2951470"/>
                <a:ext cx="365760" cy="365760"/>
                <a:chOff x="4498836" y="2852262"/>
                <a:chExt cx="501628" cy="497646"/>
              </a:xfrm>
            </p:grpSpPr>
            <p:sp>
              <p:nvSpPr>
                <p:cNvPr id="453" name="Rectangle 45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0" name="Group 429"/>
            <p:cNvGrpSpPr/>
            <p:nvPr/>
          </p:nvGrpSpPr>
          <p:grpSpPr>
            <a:xfrm>
              <a:off x="8624153" y="2019905"/>
              <a:ext cx="704429" cy="852494"/>
              <a:chOff x="1156020" y="2248829"/>
              <a:chExt cx="704429" cy="852494"/>
            </a:xfrm>
          </p:grpSpPr>
          <p:sp>
            <p:nvSpPr>
              <p:cNvPr id="445" name="TextBox 444"/>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446" name="Rectangle 445"/>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47" name="Group 446"/>
              <p:cNvGrpSpPr/>
              <p:nvPr/>
            </p:nvGrpSpPr>
            <p:grpSpPr>
              <a:xfrm>
                <a:off x="1282952" y="2590867"/>
                <a:ext cx="471171" cy="380335"/>
                <a:chOff x="4406091" y="6049087"/>
                <a:chExt cx="3960813" cy="3197225"/>
              </a:xfrm>
              <a:solidFill>
                <a:schemeClr val="tx2"/>
              </a:solidFill>
            </p:grpSpPr>
            <p:sp>
              <p:nvSpPr>
                <p:cNvPr id="44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49"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5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431" name="Group 430"/>
            <p:cNvGrpSpPr/>
            <p:nvPr/>
          </p:nvGrpSpPr>
          <p:grpSpPr>
            <a:xfrm>
              <a:off x="9509508" y="2019905"/>
              <a:ext cx="704429" cy="852494"/>
              <a:chOff x="1156020" y="2248829"/>
              <a:chExt cx="704429" cy="852494"/>
            </a:xfrm>
          </p:grpSpPr>
          <p:sp>
            <p:nvSpPr>
              <p:cNvPr id="439" name="TextBox 43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440" name="Rectangle 43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41" name="Group 440"/>
              <p:cNvGrpSpPr/>
              <p:nvPr/>
            </p:nvGrpSpPr>
            <p:grpSpPr>
              <a:xfrm>
                <a:off x="1282952" y="2590867"/>
                <a:ext cx="471171" cy="380335"/>
                <a:chOff x="4406091" y="6049087"/>
                <a:chExt cx="3960813" cy="3197225"/>
              </a:xfrm>
              <a:solidFill>
                <a:schemeClr val="tx2"/>
              </a:solidFill>
            </p:grpSpPr>
            <p:sp>
              <p:nvSpPr>
                <p:cNvPr id="44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4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432" name="Group 431"/>
            <p:cNvGrpSpPr/>
            <p:nvPr/>
          </p:nvGrpSpPr>
          <p:grpSpPr>
            <a:xfrm>
              <a:off x="10394862" y="2019905"/>
              <a:ext cx="704429" cy="852494"/>
              <a:chOff x="1156020" y="2248829"/>
              <a:chExt cx="704429" cy="852494"/>
            </a:xfrm>
          </p:grpSpPr>
          <p:sp>
            <p:nvSpPr>
              <p:cNvPr id="433" name="TextBox 43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434" name="Rectangle 43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35" name="Group 434"/>
              <p:cNvGrpSpPr/>
              <p:nvPr/>
            </p:nvGrpSpPr>
            <p:grpSpPr>
              <a:xfrm>
                <a:off x="1282952" y="2590867"/>
                <a:ext cx="471171" cy="380335"/>
                <a:chOff x="4406091" y="6049087"/>
                <a:chExt cx="3960813" cy="3197225"/>
              </a:xfrm>
              <a:solidFill>
                <a:schemeClr val="tx2"/>
              </a:solidFill>
            </p:grpSpPr>
            <p:sp>
              <p:nvSpPr>
                <p:cNvPr id="43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3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3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sp>
        <p:nvSpPr>
          <p:cNvPr id="455" name="TextBox 454"/>
          <p:cNvSpPr txBox="1"/>
          <p:nvPr/>
        </p:nvSpPr>
        <p:spPr>
          <a:xfrm>
            <a:off x="7264855" y="1439862"/>
            <a:ext cx="5029200" cy="585417"/>
          </a:xfrm>
          <a:prstGeom prst="rect">
            <a:avLst/>
          </a:prstGeom>
          <a:noFill/>
        </p:spPr>
        <p:txBody>
          <a:bodyPr wrap="square" lIns="0" tIns="0" rIns="0" bIns="0" rtlCol="0">
            <a:spAutoFit/>
          </a:bodyPr>
          <a:lstStyle/>
          <a:p>
            <a:pPr algn="ctr" defTabSz="932418">
              <a:lnSpc>
                <a:spcPct val="90000"/>
              </a:lnSpc>
              <a:spcAft>
                <a:spcPts val="612"/>
              </a:spcAft>
              <a:defRPr/>
            </a:pPr>
            <a:r>
              <a:rPr lang="en-US" sz="1836" b="1" kern="0" dirty="0"/>
              <a:t>Windows Server Containers</a:t>
            </a:r>
          </a:p>
          <a:p>
            <a:pPr algn="ctr" defTabSz="932418">
              <a:lnSpc>
                <a:spcPct val="90000"/>
              </a:lnSpc>
              <a:spcAft>
                <a:spcPts val="612"/>
              </a:spcAft>
              <a:defRPr/>
            </a:pPr>
            <a:r>
              <a:rPr lang="en-US" sz="1836" kern="0" dirty="0"/>
              <a:t>Maximum speed and density</a:t>
            </a:r>
          </a:p>
        </p:txBody>
      </p:sp>
      <p:sp>
        <p:nvSpPr>
          <p:cNvPr id="129" name="Rectangle 128"/>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30" name="Rectangle 129"/>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31" name="Rectangle 130"/>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32" name="Group 131"/>
          <p:cNvGrpSpPr/>
          <p:nvPr/>
        </p:nvGrpSpPr>
        <p:grpSpPr>
          <a:xfrm>
            <a:off x="352146" y="5234235"/>
            <a:ext cx="501628" cy="497646"/>
            <a:chOff x="5303837" y="3192462"/>
            <a:chExt cx="501628" cy="497646"/>
          </a:xfrm>
        </p:grpSpPr>
        <p:sp>
          <p:nvSpPr>
            <p:cNvPr id="133" name="Rectangle 13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p:cNvGrpSpPr/>
            <p:nvPr/>
          </p:nvGrpSpPr>
          <p:grpSpPr>
            <a:xfrm>
              <a:off x="5434446" y="3309789"/>
              <a:ext cx="236804" cy="262982"/>
              <a:chOff x="7434263" y="-2105025"/>
              <a:chExt cx="947737" cy="1052512"/>
            </a:xfrm>
            <a:solidFill>
              <a:schemeClr val="tx2"/>
            </a:solidFill>
          </p:grpSpPr>
          <p:sp>
            <p:nvSpPr>
              <p:cNvPr id="135"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6"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7"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38" name="Group 137"/>
          <p:cNvGrpSpPr/>
          <p:nvPr/>
        </p:nvGrpSpPr>
        <p:grpSpPr>
          <a:xfrm>
            <a:off x="352145" y="5772704"/>
            <a:ext cx="501628" cy="497646"/>
            <a:chOff x="5303836" y="3730931"/>
            <a:chExt cx="501628" cy="497646"/>
          </a:xfrm>
        </p:grpSpPr>
        <p:sp>
          <p:nvSpPr>
            <p:cNvPr id="139" name="Rectangle 138"/>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0" name="Group 139"/>
            <p:cNvGrpSpPr/>
            <p:nvPr/>
          </p:nvGrpSpPr>
          <p:grpSpPr>
            <a:xfrm>
              <a:off x="5414027" y="3888749"/>
              <a:ext cx="278036" cy="219069"/>
              <a:chOff x="4962525" y="2536825"/>
              <a:chExt cx="2260600" cy="1781175"/>
            </a:xfrm>
            <a:solidFill>
              <a:schemeClr val="tx2"/>
            </a:solidFill>
          </p:grpSpPr>
          <p:sp>
            <p:nvSpPr>
              <p:cNvPr id="141"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2"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43" name="Group 142"/>
          <p:cNvGrpSpPr/>
          <p:nvPr/>
        </p:nvGrpSpPr>
        <p:grpSpPr>
          <a:xfrm>
            <a:off x="352146" y="6311171"/>
            <a:ext cx="501628" cy="497646"/>
            <a:chOff x="5303837" y="4269398"/>
            <a:chExt cx="501628" cy="497646"/>
          </a:xfrm>
        </p:grpSpPr>
        <p:sp>
          <p:nvSpPr>
            <p:cNvPr id="144" name="Rectangle 143"/>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p:cNvGrpSpPr/>
            <p:nvPr/>
          </p:nvGrpSpPr>
          <p:grpSpPr>
            <a:xfrm>
              <a:off x="5453359" y="4399756"/>
              <a:ext cx="182844" cy="236930"/>
              <a:chOff x="5260945" y="2352669"/>
              <a:chExt cx="1663693" cy="2155821"/>
            </a:xfrm>
            <a:solidFill>
              <a:schemeClr val="tx2"/>
            </a:solidFill>
          </p:grpSpPr>
          <p:sp>
            <p:nvSpPr>
              <p:cNvPr id="146"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7"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8"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9"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50"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51" name="Group 150"/>
          <p:cNvGrpSpPr/>
          <p:nvPr/>
        </p:nvGrpSpPr>
        <p:grpSpPr>
          <a:xfrm>
            <a:off x="2711890" y="5228744"/>
            <a:ext cx="3103512" cy="1016745"/>
            <a:chOff x="5857925" y="3188946"/>
            <a:chExt cx="3103512" cy="1016745"/>
          </a:xfrm>
        </p:grpSpPr>
        <p:sp>
          <p:nvSpPr>
            <p:cNvPr id="152" name="Rectangle 151"/>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3" name="Rectangle 152"/>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4" name="Rectangle 153"/>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5" name="Rectangle 154"/>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6" name="Rectangle 155"/>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7" name="Rectangle 156"/>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58" name="Group 157"/>
            <p:cNvGrpSpPr/>
            <p:nvPr/>
          </p:nvGrpSpPr>
          <p:grpSpPr>
            <a:xfrm>
              <a:off x="6198500" y="3595918"/>
              <a:ext cx="197996" cy="219885"/>
              <a:chOff x="7434267" y="-1318825"/>
              <a:chExt cx="947742" cy="1052511"/>
            </a:xfrm>
            <a:solidFill>
              <a:schemeClr val="accent1"/>
            </a:solidFill>
          </p:grpSpPr>
          <p:sp>
            <p:nvSpPr>
              <p:cNvPr id="179"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80"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81"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59" name="Group 158"/>
            <p:cNvGrpSpPr/>
            <p:nvPr/>
          </p:nvGrpSpPr>
          <p:grpSpPr>
            <a:xfrm>
              <a:off x="6169600" y="3943800"/>
              <a:ext cx="255791" cy="201540"/>
              <a:chOff x="4962525" y="3988427"/>
              <a:chExt cx="2260600" cy="1781175"/>
            </a:xfrm>
            <a:solidFill>
              <a:schemeClr val="accent1"/>
            </a:solidFill>
          </p:grpSpPr>
          <p:sp>
            <p:nvSpPr>
              <p:cNvPr id="177"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8"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60" name="TextBox 159"/>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61" name="Group 160"/>
            <p:cNvGrpSpPr/>
            <p:nvPr/>
          </p:nvGrpSpPr>
          <p:grpSpPr>
            <a:xfrm>
              <a:off x="7310684" y="3592441"/>
              <a:ext cx="197995" cy="219886"/>
              <a:chOff x="7434263" y="-1335463"/>
              <a:chExt cx="947737" cy="1052514"/>
            </a:xfrm>
            <a:solidFill>
              <a:schemeClr val="accent1"/>
            </a:solidFill>
          </p:grpSpPr>
          <p:sp>
            <p:nvSpPr>
              <p:cNvPr id="174"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5"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6"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62" name="Group 161"/>
            <p:cNvGrpSpPr/>
            <p:nvPr/>
          </p:nvGrpSpPr>
          <p:grpSpPr>
            <a:xfrm>
              <a:off x="7281786" y="3940325"/>
              <a:ext cx="255791" cy="201540"/>
              <a:chOff x="4962525" y="3957709"/>
              <a:chExt cx="2260600" cy="1781175"/>
            </a:xfrm>
            <a:solidFill>
              <a:schemeClr val="accent1"/>
            </a:solidFill>
          </p:grpSpPr>
          <p:sp>
            <p:nvSpPr>
              <p:cNvPr id="172"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3"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63" name="TextBox 162"/>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64" name="Group 163"/>
            <p:cNvGrpSpPr/>
            <p:nvPr/>
          </p:nvGrpSpPr>
          <p:grpSpPr>
            <a:xfrm>
              <a:off x="8422868" y="3592442"/>
              <a:ext cx="197995" cy="219885"/>
              <a:chOff x="7434263" y="-1335457"/>
              <a:chExt cx="947737" cy="1052513"/>
            </a:xfrm>
            <a:solidFill>
              <a:schemeClr val="accent1"/>
            </a:solidFill>
          </p:grpSpPr>
          <p:sp>
            <p:nvSpPr>
              <p:cNvPr id="169"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0"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1"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65" name="Group 164"/>
            <p:cNvGrpSpPr/>
            <p:nvPr/>
          </p:nvGrpSpPr>
          <p:grpSpPr>
            <a:xfrm>
              <a:off x="8393970" y="3940325"/>
              <a:ext cx="255791" cy="201540"/>
              <a:chOff x="4962525" y="3957717"/>
              <a:chExt cx="2260600" cy="1781175"/>
            </a:xfrm>
            <a:solidFill>
              <a:schemeClr val="accent1"/>
            </a:solidFill>
          </p:grpSpPr>
          <p:sp>
            <p:nvSpPr>
              <p:cNvPr id="167"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8"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66" name="TextBox 165"/>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39153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like Linux containers…. With a bonus.</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Containers </a:t>
            </a:r>
            <a:r>
              <a:rPr kumimoji="0" lang="en-US" sz="1836" b="0" i="0" u="none" strike="noStrike" kern="0" cap="none" spc="0" normalizeH="0" baseline="0" noProof="0" dirty="0">
                <a:ln>
                  <a:noFill/>
                </a:ln>
                <a:solidFill>
                  <a:srgbClr val="505050"/>
                </a:solidFill>
                <a:effectLst/>
                <a:uLnTx/>
                <a:uFillTx/>
                <a:latin typeface="Segoe UI"/>
                <a:ea typeface="+mn-ea"/>
                <a:cs typeface="+mn-cs"/>
              </a:rPr>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Traditional virtual machines </a:t>
            </a:r>
            <a:r>
              <a:rPr kumimoji="0" lang="en-US" sz="1836" b="0" i="0" u="none" strike="noStrike" kern="0" cap="none" spc="0" normalizeH="0" baseline="0" noProof="0" dirty="0">
                <a:ln>
                  <a:noFill/>
                </a:ln>
                <a:solidFill>
                  <a:srgbClr val="505050"/>
                </a:solidFill>
                <a:effectLst/>
                <a:uLnTx/>
                <a:uFillTx/>
                <a:latin typeface="Segoe UI"/>
                <a:ea typeface="+mn-ea"/>
                <a:cs typeface="+mn-cs"/>
              </a:rPr>
              <a:t>= hardware virtualization</a:t>
            </a:r>
          </a:p>
        </p:txBody>
      </p:sp>
      <p:cxnSp>
        <p:nvCxnSpPr>
          <p:cNvPr id="101" name="Straight Connector 100"/>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564881" y="2224322"/>
            <a:ext cx="2476713" cy="1297325"/>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23" name="TextBox 222"/>
          <p:cNvSpPr txBox="1"/>
          <p:nvPr/>
        </p:nvSpPr>
        <p:spPr>
          <a:xfrm>
            <a:off x="7264855" y="1439862"/>
            <a:ext cx="502920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Windows Server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Maximum speed and density</a:t>
            </a:r>
          </a:p>
        </p:txBody>
      </p:sp>
      <p:grpSp>
        <p:nvGrpSpPr>
          <p:cNvPr id="23" name="Group 22"/>
          <p:cNvGrpSpPr/>
          <p:nvPr/>
        </p:nvGrpSpPr>
        <p:grpSpPr>
          <a:xfrm>
            <a:off x="8567207" y="4717931"/>
            <a:ext cx="2472063" cy="164361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Hyper-V</a:t>
                </a: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77" name="TextBox 276"/>
          <p:cNvSpPr txBox="1"/>
          <p:nvPr/>
        </p:nvSpPr>
        <p:spPr>
          <a:xfrm>
            <a:off x="7286153" y="3954462"/>
            <a:ext cx="503417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Hyper-V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Isolation plus performance</a:t>
            </a:r>
          </a:p>
        </p:txBody>
      </p:sp>
      <p:sp>
        <p:nvSpPr>
          <p:cNvPr id="328" name="Rectangle 327"/>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329" name="Rectangle 328"/>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330" name="Rectangle 329"/>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Applications</a:t>
            </a:r>
          </a:p>
        </p:txBody>
      </p:sp>
      <p:grpSp>
        <p:nvGrpSpPr>
          <p:cNvPr id="331" name="Group 330"/>
          <p:cNvGrpSpPr/>
          <p:nvPr/>
        </p:nvGrpSpPr>
        <p:grpSpPr>
          <a:xfrm>
            <a:off x="1421002" y="2433413"/>
            <a:ext cx="501628" cy="497646"/>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37" name="Rectangle 336"/>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Kernel</a:t>
            </a:r>
          </a:p>
        </p:txBody>
      </p:sp>
      <p:grpSp>
        <p:nvGrpSpPr>
          <p:cNvPr id="338" name="Group 337"/>
          <p:cNvGrpSpPr/>
          <p:nvPr/>
        </p:nvGrpSpPr>
        <p:grpSpPr>
          <a:xfrm>
            <a:off x="1421002" y="2951470"/>
            <a:ext cx="501628" cy="497646"/>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1" name="Group 340"/>
          <p:cNvGrpSpPr/>
          <p:nvPr/>
        </p:nvGrpSpPr>
        <p:grpSpPr>
          <a:xfrm>
            <a:off x="3382950" y="2063861"/>
            <a:ext cx="704429" cy="852494"/>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48" name="Group 347"/>
          <p:cNvGrpSpPr/>
          <p:nvPr/>
        </p:nvGrpSpPr>
        <p:grpSpPr>
          <a:xfrm>
            <a:off x="4200094" y="2063861"/>
            <a:ext cx="704429" cy="852494"/>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55" name="Group 354"/>
          <p:cNvGrpSpPr/>
          <p:nvPr/>
        </p:nvGrpSpPr>
        <p:grpSpPr>
          <a:xfrm>
            <a:off x="5017237" y="2063861"/>
            <a:ext cx="704429" cy="852494"/>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62" name="Rectangle 361"/>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3" name="Group 362"/>
          <p:cNvGrpSpPr/>
          <p:nvPr/>
        </p:nvGrpSpPr>
        <p:grpSpPr>
          <a:xfrm>
            <a:off x="456404" y="2637944"/>
            <a:ext cx="278036" cy="219069"/>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366" name="Rectangle 365"/>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7" name="Group 366"/>
          <p:cNvGrpSpPr/>
          <p:nvPr/>
        </p:nvGrpSpPr>
        <p:grpSpPr>
          <a:xfrm>
            <a:off x="501671" y="3734083"/>
            <a:ext cx="182844" cy="236930"/>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187" name="Rectangle 186"/>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88" name="Rectangle 187"/>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189" name="Rectangle 188"/>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grpSp>
        <p:nvGrpSpPr>
          <p:cNvPr id="190" name="Group 189"/>
          <p:cNvGrpSpPr/>
          <p:nvPr/>
        </p:nvGrpSpPr>
        <p:grpSpPr>
          <a:xfrm>
            <a:off x="352146" y="5234235"/>
            <a:ext cx="501628" cy="497646"/>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6" name="Group 195"/>
          <p:cNvGrpSpPr/>
          <p:nvPr/>
        </p:nvGrpSpPr>
        <p:grpSpPr>
          <a:xfrm>
            <a:off x="352145" y="5772704"/>
            <a:ext cx="501628" cy="497646"/>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27" name="Group 226"/>
          <p:cNvGrpSpPr/>
          <p:nvPr/>
        </p:nvGrpSpPr>
        <p:grpSpPr>
          <a:xfrm>
            <a:off x="352146" y="6311171"/>
            <a:ext cx="501628" cy="497646"/>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5" name="Group 234"/>
          <p:cNvGrpSpPr/>
          <p:nvPr/>
        </p:nvGrpSpPr>
        <p:grpSpPr>
          <a:xfrm>
            <a:off x="2711890" y="5228744"/>
            <a:ext cx="3103512" cy="1016745"/>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spTree>
    <p:extLst>
      <p:ext uri="{BB962C8B-B14F-4D97-AF65-F5344CB8AC3E}">
        <p14:creationId xmlns:p14="http://schemas.microsoft.com/office/powerpoint/2010/main" val="301167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like Linux containers…. With a bonus.</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Containers </a:t>
            </a:r>
            <a:r>
              <a:rPr kumimoji="0" lang="en-US" sz="1836" b="0" i="0" u="none" strike="noStrike" kern="0" cap="none" spc="0" normalizeH="0" baseline="0" noProof="0" dirty="0">
                <a:ln>
                  <a:noFill/>
                </a:ln>
                <a:solidFill>
                  <a:srgbClr val="505050"/>
                </a:solidFill>
                <a:effectLst/>
                <a:uLnTx/>
                <a:uFillTx/>
                <a:latin typeface="Segoe UI"/>
                <a:ea typeface="+mn-ea"/>
                <a:cs typeface="+mn-cs"/>
              </a:rPr>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Traditional virtual machines </a:t>
            </a:r>
            <a:r>
              <a:rPr kumimoji="0" lang="en-US" sz="1836" b="0" i="0" u="none" strike="noStrike" kern="0" cap="none" spc="0" normalizeH="0" baseline="0" noProof="0" dirty="0">
                <a:ln>
                  <a:noFill/>
                </a:ln>
                <a:solidFill>
                  <a:srgbClr val="505050"/>
                </a:solidFill>
                <a:effectLst/>
                <a:uLnTx/>
                <a:uFillTx/>
                <a:latin typeface="Segoe UI"/>
                <a:ea typeface="+mn-ea"/>
                <a:cs typeface="+mn-cs"/>
              </a:rPr>
              <a:t>= hardware virtualization</a:t>
            </a:r>
          </a:p>
        </p:txBody>
      </p:sp>
      <p:cxnSp>
        <p:nvCxnSpPr>
          <p:cNvPr id="101" name="Straight Connector 100"/>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564881" y="2224322"/>
            <a:ext cx="2476713" cy="1297325"/>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23" name="TextBox 222"/>
          <p:cNvSpPr txBox="1"/>
          <p:nvPr/>
        </p:nvSpPr>
        <p:spPr>
          <a:xfrm>
            <a:off x="7264855" y="1439862"/>
            <a:ext cx="502920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Windows Server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Maximum speed and density</a:t>
            </a:r>
          </a:p>
        </p:txBody>
      </p:sp>
      <p:grpSp>
        <p:nvGrpSpPr>
          <p:cNvPr id="23" name="Group 22"/>
          <p:cNvGrpSpPr/>
          <p:nvPr/>
        </p:nvGrpSpPr>
        <p:grpSpPr>
          <a:xfrm>
            <a:off x="8567207" y="4717931"/>
            <a:ext cx="2472063" cy="164361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Hyper-V</a:t>
                </a: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77" name="TextBox 276"/>
          <p:cNvSpPr txBox="1"/>
          <p:nvPr/>
        </p:nvSpPr>
        <p:spPr>
          <a:xfrm>
            <a:off x="7286153" y="3954462"/>
            <a:ext cx="503417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Hyper-V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Isolation plus performance</a:t>
            </a:r>
          </a:p>
        </p:txBody>
      </p:sp>
      <p:sp>
        <p:nvSpPr>
          <p:cNvPr id="328" name="Rectangle 327"/>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329" name="Rectangle 328"/>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330" name="Rectangle 329"/>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Applications</a:t>
            </a:r>
          </a:p>
        </p:txBody>
      </p:sp>
      <p:grpSp>
        <p:nvGrpSpPr>
          <p:cNvPr id="331" name="Group 330"/>
          <p:cNvGrpSpPr/>
          <p:nvPr/>
        </p:nvGrpSpPr>
        <p:grpSpPr>
          <a:xfrm>
            <a:off x="1421002" y="2433413"/>
            <a:ext cx="501628" cy="497646"/>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37" name="Rectangle 336"/>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Kernel</a:t>
            </a:r>
          </a:p>
        </p:txBody>
      </p:sp>
      <p:grpSp>
        <p:nvGrpSpPr>
          <p:cNvPr id="338" name="Group 337"/>
          <p:cNvGrpSpPr/>
          <p:nvPr/>
        </p:nvGrpSpPr>
        <p:grpSpPr>
          <a:xfrm>
            <a:off x="1421002" y="2951470"/>
            <a:ext cx="501628" cy="497646"/>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1" name="Group 340"/>
          <p:cNvGrpSpPr/>
          <p:nvPr/>
        </p:nvGrpSpPr>
        <p:grpSpPr>
          <a:xfrm>
            <a:off x="3382950" y="2063861"/>
            <a:ext cx="704429" cy="852494"/>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48" name="Group 347"/>
          <p:cNvGrpSpPr/>
          <p:nvPr/>
        </p:nvGrpSpPr>
        <p:grpSpPr>
          <a:xfrm>
            <a:off x="4200094" y="2063861"/>
            <a:ext cx="704429" cy="852494"/>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55" name="Group 354"/>
          <p:cNvGrpSpPr/>
          <p:nvPr/>
        </p:nvGrpSpPr>
        <p:grpSpPr>
          <a:xfrm>
            <a:off x="5017237" y="2063861"/>
            <a:ext cx="704429" cy="852494"/>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62" name="Rectangle 361"/>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3" name="Group 362"/>
          <p:cNvGrpSpPr/>
          <p:nvPr/>
        </p:nvGrpSpPr>
        <p:grpSpPr>
          <a:xfrm>
            <a:off x="456404" y="2637944"/>
            <a:ext cx="278036" cy="219069"/>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366" name="Rectangle 365"/>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7" name="Group 366"/>
          <p:cNvGrpSpPr/>
          <p:nvPr/>
        </p:nvGrpSpPr>
        <p:grpSpPr>
          <a:xfrm>
            <a:off x="501671" y="3734083"/>
            <a:ext cx="182844" cy="236930"/>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187" name="Rectangle 186"/>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88" name="Rectangle 187"/>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189" name="Rectangle 188"/>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grpSp>
        <p:nvGrpSpPr>
          <p:cNvPr id="190" name="Group 189"/>
          <p:cNvGrpSpPr/>
          <p:nvPr/>
        </p:nvGrpSpPr>
        <p:grpSpPr>
          <a:xfrm>
            <a:off x="352146" y="5234235"/>
            <a:ext cx="501628" cy="497646"/>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6" name="Group 195"/>
          <p:cNvGrpSpPr/>
          <p:nvPr/>
        </p:nvGrpSpPr>
        <p:grpSpPr>
          <a:xfrm>
            <a:off x="352145" y="5772704"/>
            <a:ext cx="501628" cy="497646"/>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27" name="Group 226"/>
          <p:cNvGrpSpPr/>
          <p:nvPr/>
        </p:nvGrpSpPr>
        <p:grpSpPr>
          <a:xfrm>
            <a:off x="352146" y="6311171"/>
            <a:ext cx="501628" cy="497646"/>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5" name="Group 234"/>
          <p:cNvGrpSpPr/>
          <p:nvPr/>
        </p:nvGrpSpPr>
        <p:grpSpPr>
          <a:xfrm>
            <a:off x="2711890" y="5228744"/>
            <a:ext cx="3103512" cy="1016745"/>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sp>
        <p:nvSpPr>
          <p:cNvPr id="5" name="Rectangle 4"/>
          <p:cNvSpPr/>
          <p:nvPr/>
        </p:nvSpPr>
        <p:spPr>
          <a:xfrm rot="20288945">
            <a:off x="7175443" y="1783323"/>
            <a:ext cx="5184463" cy="3785652"/>
          </a:xfrm>
          <a:prstGeom prst="rect">
            <a:avLst/>
          </a:prstGeom>
          <a:noFill/>
        </p:spPr>
        <p:txBody>
          <a:bodyPr wrap="square" lIns="91440" tIns="45720" rIns="91440" bIns="4572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2700">
                  <a:solidFill>
                    <a:srgbClr val="505050">
                      <a:lumMod val="50000"/>
                    </a:srgbClr>
                  </a:solidFill>
                  <a:prstDash val="solid"/>
                </a:ln>
                <a:pattFill prst="narHorz">
                  <a:fgClr>
                    <a:srgbClr val="505050"/>
                  </a:fgClr>
                  <a:bgClr>
                    <a:srgbClr val="505050">
                      <a:lumMod val="40000"/>
                      <a:lumOff val="60000"/>
                    </a:srgbClr>
                  </a:bgClr>
                </a:pattFill>
                <a:effectLst>
                  <a:innerShdw blurRad="177800">
                    <a:srgbClr val="505050">
                      <a:lumMod val="50000"/>
                    </a:srgbClr>
                  </a:innerShdw>
                </a:effectLst>
                <a:uLnTx/>
                <a:uFillTx/>
                <a:latin typeface="Segoe UI"/>
                <a:ea typeface="+mn-ea"/>
                <a:cs typeface="+mn-cs"/>
              </a:rPr>
              <a:t>This is a deployment choice, NOT a development one.</a:t>
            </a:r>
          </a:p>
        </p:txBody>
      </p:sp>
    </p:spTree>
    <p:extLst>
      <p:ext uri="{BB962C8B-B14F-4D97-AF65-F5344CB8AC3E}">
        <p14:creationId xmlns:p14="http://schemas.microsoft.com/office/powerpoint/2010/main" val="23310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How do Windows containers work?</a:t>
            </a:r>
          </a:p>
        </p:txBody>
      </p:sp>
    </p:spTree>
    <p:extLst>
      <p:ext uri="{BB962C8B-B14F-4D97-AF65-F5344CB8AC3E}">
        <p14:creationId xmlns:p14="http://schemas.microsoft.com/office/powerpoint/2010/main" val="190342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7006" y="5360230"/>
            <a:ext cx="7886625"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Operating System</a:t>
            </a:r>
          </a:p>
        </p:txBody>
      </p:sp>
      <p:sp>
        <p:nvSpPr>
          <p:cNvPr id="6" name="Rectangle 5"/>
          <p:cNvSpPr/>
          <p:nvPr/>
        </p:nvSpPr>
        <p:spPr bwMode="auto">
          <a:xfrm>
            <a:off x="287007" y="4196809"/>
            <a:ext cx="7886624"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290536" y="303338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Client</a:t>
            </a:r>
          </a:p>
        </p:txBody>
      </p:sp>
      <p:sp>
        <p:nvSpPr>
          <p:cNvPr id="8" name="Rectangle 7"/>
          <p:cNvSpPr/>
          <p:nvPr/>
        </p:nvSpPr>
        <p:spPr bwMode="auto">
          <a:xfrm>
            <a:off x="5103235"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Registry</a:t>
            </a:r>
          </a:p>
        </p:txBody>
      </p:sp>
      <p:sp>
        <p:nvSpPr>
          <p:cNvPr id="9" name="Rectangle 8"/>
          <p:cNvSpPr/>
          <p:nvPr/>
        </p:nvSpPr>
        <p:spPr bwMode="auto">
          <a:xfrm>
            <a:off x="3499002"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Compose</a:t>
            </a:r>
          </a:p>
        </p:txBody>
      </p:sp>
      <p:sp>
        <p:nvSpPr>
          <p:cNvPr id="10" name="Rectangle 9"/>
          <p:cNvSpPr/>
          <p:nvPr/>
        </p:nvSpPr>
        <p:spPr bwMode="auto">
          <a:xfrm>
            <a:off x="6707467"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Swarm</a:t>
            </a:r>
          </a:p>
        </p:txBody>
      </p:sp>
      <p:sp>
        <p:nvSpPr>
          <p:cNvPr id="12" name="Rectangle 11"/>
          <p:cNvSpPr/>
          <p:nvPr/>
        </p:nvSpPr>
        <p:spPr bwMode="auto">
          <a:xfrm>
            <a:off x="5103235" y="1887975"/>
            <a:ext cx="3067272"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Universal Control Plane</a:t>
            </a:r>
          </a:p>
        </p:txBody>
      </p:sp>
      <p:sp>
        <p:nvSpPr>
          <p:cNvPr id="3" name="TextBox 2"/>
          <p:cNvSpPr txBox="1"/>
          <p:nvPr/>
        </p:nvSpPr>
        <p:spPr>
          <a:xfrm>
            <a:off x="8033603" y="1169231"/>
            <a:ext cx="1529906" cy="4450449"/>
          </a:xfrm>
          <a:prstGeom prst="rect">
            <a:avLst/>
          </a:prstGeom>
          <a:noFill/>
        </p:spPr>
        <p:txBody>
          <a:bodyPr wrap="none" lIns="182880" tIns="146304" rIns="182880" bIns="146304" rtlCol="0">
            <a:spAutoFit/>
          </a:bodyPr>
          <a:lstStyle/>
          <a:p>
            <a:pPr>
              <a:lnSpc>
                <a:spcPct val="90000"/>
              </a:lnSpc>
              <a:spcAft>
                <a:spcPts val="600"/>
              </a:spcAft>
            </a:pPr>
            <a:r>
              <a:rPr lang="en-US" sz="30000" dirty="0">
                <a:solidFill>
                  <a:schemeClr val="tx2"/>
                </a:solidFill>
              </a:rPr>
              <a:t>}</a:t>
            </a:r>
          </a:p>
        </p:txBody>
      </p:sp>
      <p:sp>
        <p:nvSpPr>
          <p:cNvPr id="11" name="TextBox 10"/>
          <p:cNvSpPr txBox="1"/>
          <p:nvPr/>
        </p:nvSpPr>
        <p:spPr>
          <a:xfrm>
            <a:off x="9164233" y="2843512"/>
            <a:ext cx="3226204"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tx2"/>
                </a:solidFill>
              </a:rPr>
              <a:t>Container</a:t>
            </a:r>
          </a:p>
          <a:p>
            <a:pPr algn="ctr">
              <a:lnSpc>
                <a:spcPct val="90000"/>
              </a:lnSpc>
              <a:spcAft>
                <a:spcPts val="600"/>
              </a:spcAft>
            </a:pPr>
            <a:r>
              <a:rPr lang="en-US" sz="2400" dirty="0">
                <a:solidFill>
                  <a:schemeClr val="tx2"/>
                </a:solidFill>
              </a:rPr>
              <a:t>Development and </a:t>
            </a:r>
          </a:p>
          <a:p>
            <a:pPr algn="ctr">
              <a:lnSpc>
                <a:spcPct val="90000"/>
              </a:lnSpc>
              <a:spcAft>
                <a:spcPts val="600"/>
              </a:spcAft>
            </a:pPr>
            <a:r>
              <a:rPr lang="en-US" sz="2400" dirty="0">
                <a:solidFill>
                  <a:schemeClr val="tx2"/>
                </a:solidFill>
              </a:rPr>
              <a:t>Management Toolset</a:t>
            </a:r>
          </a:p>
        </p:txBody>
      </p:sp>
      <p:cxnSp>
        <p:nvCxnSpPr>
          <p:cNvPr id="14" name="Straight Connector 13"/>
          <p:cNvCxnSpPr>
            <a:cxnSpLocks/>
          </p:cNvCxnSpPr>
          <p:nvPr/>
        </p:nvCxnSpPr>
        <p:spPr>
          <a:xfrm>
            <a:off x="8326033" y="5935662"/>
            <a:ext cx="685800" cy="0"/>
          </a:xfrm>
          <a:prstGeom prst="line">
            <a:avLst/>
          </a:prstGeom>
          <a:ln w="250825">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64234" y="5604198"/>
            <a:ext cx="312064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2"/>
                </a:solidFill>
              </a:rPr>
              <a:t>Container Runtime</a:t>
            </a:r>
          </a:p>
        </p:txBody>
      </p:sp>
      <p:sp>
        <p:nvSpPr>
          <p:cNvPr id="15" name="Rectangle 14"/>
          <p:cNvSpPr/>
          <p:nvPr/>
        </p:nvSpPr>
        <p:spPr bwMode="auto">
          <a:xfrm>
            <a:off x="1894769"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PowerShell</a:t>
            </a:r>
          </a:p>
        </p:txBody>
      </p:sp>
    </p:spTree>
    <p:extLst>
      <p:ext uri="{BB962C8B-B14F-4D97-AF65-F5344CB8AC3E}">
        <p14:creationId xmlns:p14="http://schemas.microsoft.com/office/powerpoint/2010/main" val="258460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4194485" y="6165338"/>
            <a:ext cx="408115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419627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630684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4194485" y="5325068"/>
            <a:ext cx="408115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645924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645924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23" name="Rectangle 22"/>
          <p:cNvSpPr/>
          <p:nvPr/>
        </p:nvSpPr>
        <p:spPr bwMode="auto">
          <a:xfrm>
            <a:off x="431997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445749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445748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446800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34266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2869055" y="61653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287084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498141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286905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513381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513381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698385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23" name="Rectangle 22"/>
          <p:cNvSpPr/>
          <p:nvPr/>
        </p:nvSpPr>
        <p:spPr bwMode="auto">
          <a:xfrm>
            <a:off x="299454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13206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13205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4257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150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2869055" y="61653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287084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498141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286905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513381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513381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698385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705799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23" name="Rectangle 22"/>
          <p:cNvSpPr/>
          <p:nvPr/>
        </p:nvSpPr>
        <p:spPr bwMode="auto">
          <a:xfrm>
            <a:off x="299454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13206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13205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4257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79600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3818" y="664476"/>
            <a:ext cx="11887878" cy="5517194"/>
          </a:xfrm>
          <a:prstGeom prst="rect">
            <a:avLst/>
          </a:prstGeom>
        </p:spPr>
      </p:pic>
    </p:spTree>
    <p:extLst>
      <p:ext uri="{BB962C8B-B14F-4D97-AF65-F5344CB8AC3E}">
        <p14:creationId xmlns:p14="http://schemas.microsoft.com/office/powerpoint/2010/main" val="2565760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2869055" y="61653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287084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498141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286905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513381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513381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698385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705799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832691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299454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13206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13205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4257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18107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5420525"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5494671"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6763587"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20274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5420525"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5494671"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6763587"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Tree>
    <p:extLst>
      <p:ext uri="{BB962C8B-B14F-4D97-AF65-F5344CB8AC3E}">
        <p14:creationId xmlns:p14="http://schemas.microsoft.com/office/powerpoint/2010/main" val="364320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
        <p:nvSpPr>
          <p:cNvPr id="53" name="Rectangle 52"/>
          <p:cNvSpPr/>
          <p:nvPr/>
        </p:nvSpPr>
        <p:spPr bwMode="auto">
          <a:xfrm>
            <a:off x="5420525"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5494671"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6763587"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1" name="Rectangle 40"/>
          <p:cNvSpPr/>
          <p:nvPr/>
        </p:nvSpPr>
        <p:spPr bwMode="auto">
          <a:xfrm>
            <a:off x="8286486" y="53213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Tree>
    <p:extLst>
      <p:ext uri="{BB962C8B-B14F-4D97-AF65-F5344CB8AC3E}">
        <p14:creationId xmlns:p14="http://schemas.microsoft.com/office/powerpoint/2010/main" val="398395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1" name="Rectangle 40"/>
          <p:cNvSpPr/>
          <p:nvPr/>
        </p:nvSpPr>
        <p:spPr bwMode="auto">
          <a:xfrm>
            <a:off x="8286486" y="53213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3" name="Rectangle 52"/>
          <p:cNvSpPr/>
          <p:nvPr/>
        </p:nvSpPr>
        <p:spPr bwMode="auto">
          <a:xfrm>
            <a:off x="8298110"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8372256"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9641172"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Tree>
    <p:extLst>
      <p:ext uri="{BB962C8B-B14F-4D97-AF65-F5344CB8AC3E}">
        <p14:creationId xmlns:p14="http://schemas.microsoft.com/office/powerpoint/2010/main" val="272977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080693" y="1667468"/>
            <a:ext cx="3053670" cy="4443136"/>
          </a:xfrm>
          <a:prstGeom prst="roundRect">
            <a:avLst>
              <a:gd name="adj" fmla="val 2213"/>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Virtual Machine</a:t>
            </a:r>
            <a:br>
              <a:rPr lang="en-US" sz="2400" dirty="0">
                <a:solidFill>
                  <a:schemeClr val="bg1"/>
                </a:solidFill>
                <a:ea typeface="Segoe UI" pitchFamily="34" charset="0"/>
                <a:cs typeface="Segoe UI" pitchFamily="34" charset="0"/>
              </a:rPr>
            </a:br>
            <a:r>
              <a:rPr lang="en-US" sz="1600" i="1" dirty="0">
                <a:solidFill>
                  <a:schemeClr val="bg1"/>
                </a:solidFill>
                <a:ea typeface="Segoe UI" pitchFamily="34" charset="0"/>
                <a:cs typeface="Segoe UI" pitchFamily="34" charset="0"/>
              </a:rPr>
              <a:t>Specifically Optimized To Run a Container</a:t>
            </a:r>
            <a:endParaRPr lang="en-US" sz="2400" i="1" dirty="0">
              <a:solidFill>
                <a:schemeClr val="bg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
        <p:nvSpPr>
          <p:cNvPr id="41" name="Rectangle 40"/>
          <p:cNvSpPr/>
          <p:nvPr/>
        </p:nvSpPr>
        <p:spPr bwMode="auto">
          <a:xfrm>
            <a:off x="8286486" y="53213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3" name="Rectangle 52"/>
          <p:cNvSpPr/>
          <p:nvPr/>
        </p:nvSpPr>
        <p:spPr bwMode="auto">
          <a:xfrm>
            <a:off x="8298110"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8372256"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9641172"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Tree>
    <p:extLst>
      <p:ext uri="{BB962C8B-B14F-4D97-AF65-F5344CB8AC3E}">
        <p14:creationId xmlns:p14="http://schemas.microsoft.com/office/powerpoint/2010/main" val="95772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Under 600 Milliseconds!</a:t>
            </a:r>
            <a:endParaRPr lang="en-US" sz="2400" dirty="0">
              <a:solidFill>
                <a:schemeClr val="tx1"/>
              </a:solidFill>
            </a:endParaRPr>
          </a:p>
        </p:txBody>
      </p:sp>
      <p:sp>
        <p:nvSpPr>
          <p:cNvPr id="7" name="Rectangle: Rounded Corners 6"/>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3 seconds</a:t>
            </a:r>
            <a:endParaRPr lang="en-US" sz="2400" dirty="0">
              <a:solidFill>
                <a:schemeClr val="tx1"/>
              </a:solidFill>
            </a:endParaRPr>
          </a:p>
        </p:txBody>
      </p:sp>
      <p:sp>
        <p:nvSpPr>
          <p:cNvPr id="8" name="Rectangle: Rounded Corners 7"/>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~1.75 seconds</a:t>
            </a:r>
            <a:endParaRPr lang="en-US" sz="2400" dirty="0">
              <a:solidFill>
                <a:schemeClr val="tx1"/>
              </a:solidFill>
            </a:endParaRPr>
          </a:p>
        </p:txBody>
      </p:sp>
      <p:sp>
        <p:nvSpPr>
          <p:cNvPr id="2" name="Title 1"/>
          <p:cNvSpPr>
            <a:spLocks noGrp="1"/>
          </p:cNvSpPr>
          <p:nvPr>
            <p:ph type="title"/>
          </p:nvPr>
        </p:nvSpPr>
        <p:spPr/>
        <p:txBody>
          <a:bodyPr/>
          <a:lstStyle/>
          <a:p>
            <a:r>
              <a:rPr lang="en-US" dirty="0"/>
              <a:t>Startup Performance</a:t>
            </a:r>
          </a:p>
        </p:txBody>
      </p:sp>
      <p:sp>
        <p:nvSpPr>
          <p:cNvPr id="13" name="Rectangle: Rounded Corners 12"/>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~1 second</a:t>
            </a:r>
            <a:endParaRPr lang="en-US" sz="2400" dirty="0">
              <a:solidFill>
                <a:schemeClr val="tx1"/>
              </a:solidFill>
            </a:endParaRPr>
          </a:p>
        </p:txBody>
      </p:sp>
      <p:sp>
        <p:nvSpPr>
          <p:cNvPr id="15" name="Rectangle: Rounded Corners 14"/>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5 seconds to over a min</a:t>
            </a:r>
            <a:endParaRPr lang="en-US" sz="2400" dirty="0">
              <a:solidFill>
                <a:schemeClr val="tx1"/>
              </a:solidFill>
            </a:endParaRPr>
          </a:p>
        </p:txBody>
      </p:sp>
      <p:sp>
        <p:nvSpPr>
          <p:cNvPr id="16" name="Rectangle: Rounded Corners 15"/>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~3.3 seconds</a:t>
            </a:r>
            <a:endParaRPr lang="en-US" sz="2400" dirty="0">
              <a:solidFill>
                <a:schemeClr val="tx1"/>
              </a:solidFill>
            </a:endParaRPr>
          </a:p>
        </p:txBody>
      </p:sp>
      <p:sp>
        <p:nvSpPr>
          <p:cNvPr id="21" name="TextBox 20"/>
          <p:cNvSpPr txBox="1"/>
          <p:nvPr/>
        </p:nvSpPr>
        <p:spPr>
          <a:xfrm>
            <a:off x="122237" y="6113462"/>
            <a:ext cx="4723986" cy="704808"/>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*Includes initial boot provisioning phase (out-of-box setup </a:t>
            </a:r>
            <a:r>
              <a:rPr lang="en-US" sz="1200" dirty="0" err="1">
                <a:gradFill>
                  <a:gsLst>
                    <a:gs pos="2917">
                      <a:schemeClr val="tx1"/>
                    </a:gs>
                    <a:gs pos="30000">
                      <a:schemeClr val="tx1"/>
                    </a:gs>
                  </a:gsLst>
                  <a:lin ang="5400000" scaled="0"/>
                </a:gradFill>
              </a:rPr>
              <a:t>etc</a:t>
            </a:r>
            <a:r>
              <a:rPr lang="en-US" sz="1200" dirty="0">
                <a:gradFill>
                  <a:gsLst>
                    <a:gs pos="2917">
                      <a:schemeClr val="tx1"/>
                    </a:gs>
                    <a:gs pos="30000">
                      <a:schemeClr val="tx1"/>
                    </a:gs>
                  </a:gsLst>
                  <a:lin ang="5400000" scaled="0"/>
                </a:gradFill>
              </a:rPr>
              <a:t>…)</a:t>
            </a:r>
          </a:p>
          <a:p>
            <a:pPr>
              <a:lnSpc>
                <a:spcPct val="90000"/>
              </a:lnSpc>
              <a:spcAft>
                <a:spcPts val="600"/>
              </a:spcAft>
            </a:pPr>
            <a:r>
              <a:rPr lang="en-US" sz="1200" dirty="0">
                <a:gradFill>
                  <a:gsLst>
                    <a:gs pos="2917">
                      <a:schemeClr val="tx1"/>
                    </a:gs>
                    <a:gs pos="30000">
                      <a:schemeClr val="tx1"/>
                    </a:gs>
                  </a:gsLst>
                  <a:lin ang="5400000" scaled="0"/>
                </a:gradFill>
              </a:rPr>
              <a:t>**Startup time after initial container start.</a:t>
            </a:r>
          </a:p>
        </p:txBody>
      </p:sp>
      <p:sp>
        <p:nvSpPr>
          <p:cNvPr id="22" name="TextBox 21"/>
          <p:cNvSpPr txBox="1"/>
          <p:nvPr/>
        </p:nvSpPr>
        <p:spPr>
          <a:xfrm>
            <a:off x="122237" y="6564880"/>
            <a:ext cx="1206485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Testing performed on </a:t>
            </a:r>
            <a:r>
              <a:rPr lang="en-US" sz="1100" dirty="0"/>
              <a:t>HP ProLiant SL250s Gen8, E5-2600, 2 Socket, 8 Core, 128GB RAM, HP SATA SSD </a:t>
            </a:r>
            <a:r>
              <a:rPr lang="en-US" sz="1200" dirty="0">
                <a:gradFill>
                  <a:gsLst>
                    <a:gs pos="2917">
                      <a:schemeClr val="tx1"/>
                    </a:gs>
                    <a:gs pos="30000">
                      <a:schemeClr val="tx1"/>
                    </a:gs>
                  </a:gsLst>
                  <a:lin ang="5400000" scaled="0"/>
                </a:gradFill>
              </a:rPr>
              <a:t>- results may vary based on hardware and software configurations.</a:t>
            </a:r>
          </a:p>
        </p:txBody>
      </p:sp>
    </p:spTree>
    <p:extLst>
      <p:ext uri="{BB962C8B-B14F-4D97-AF65-F5344CB8AC3E}">
        <p14:creationId xmlns:p14="http://schemas.microsoft.com/office/powerpoint/2010/main" val="31613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3" grpId="0" animBg="1"/>
      <p:bldP spid="14" grpId="0" animBg="1"/>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1212849"/>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1974849"/>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Under 600 Milliseconds!</a:t>
            </a:r>
            <a:endParaRPr lang="en-US" sz="2400" dirty="0">
              <a:solidFill>
                <a:schemeClr val="tx1"/>
              </a:solidFill>
            </a:endParaRPr>
          </a:p>
        </p:txBody>
      </p:sp>
      <p:sp>
        <p:nvSpPr>
          <p:cNvPr id="7" name="Rectangle: Rounded Corners 6"/>
          <p:cNvSpPr/>
          <p:nvPr/>
        </p:nvSpPr>
        <p:spPr bwMode="auto">
          <a:xfrm>
            <a:off x="408580" y="3192463"/>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3 seconds</a:t>
            </a:r>
            <a:endParaRPr lang="en-US" sz="2400" dirty="0">
              <a:solidFill>
                <a:schemeClr val="tx1"/>
              </a:solidFill>
            </a:endParaRPr>
          </a:p>
        </p:txBody>
      </p:sp>
      <p:sp>
        <p:nvSpPr>
          <p:cNvPr id="8" name="Rectangle: Rounded Corners 7"/>
          <p:cNvSpPr/>
          <p:nvPr/>
        </p:nvSpPr>
        <p:spPr bwMode="auto">
          <a:xfrm>
            <a:off x="6315263" y="1957925"/>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~1.75 seconds</a:t>
            </a:r>
            <a:endParaRPr lang="en-US" sz="2400" dirty="0">
              <a:solidFill>
                <a:schemeClr val="tx1"/>
              </a:solidFill>
            </a:endParaRPr>
          </a:p>
        </p:txBody>
      </p:sp>
      <p:sp>
        <p:nvSpPr>
          <p:cNvPr id="2" name="Title 1"/>
          <p:cNvSpPr>
            <a:spLocks noGrp="1"/>
          </p:cNvSpPr>
          <p:nvPr>
            <p:ph type="title"/>
          </p:nvPr>
        </p:nvSpPr>
        <p:spPr/>
        <p:txBody>
          <a:bodyPr/>
          <a:lstStyle/>
          <a:p>
            <a:r>
              <a:rPr lang="en-US" dirty="0"/>
              <a:t>Startup Performance</a:t>
            </a:r>
          </a:p>
        </p:txBody>
      </p:sp>
      <p:sp>
        <p:nvSpPr>
          <p:cNvPr id="13" name="Rectangle: Rounded Corners 12"/>
          <p:cNvSpPr/>
          <p:nvPr/>
        </p:nvSpPr>
        <p:spPr bwMode="auto">
          <a:xfrm>
            <a:off x="274639" y="4132231"/>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4894231"/>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~1 second</a:t>
            </a:r>
            <a:endParaRPr lang="en-US" sz="2400" dirty="0">
              <a:solidFill>
                <a:schemeClr val="tx1"/>
              </a:solidFill>
            </a:endParaRPr>
          </a:p>
        </p:txBody>
      </p:sp>
      <p:sp>
        <p:nvSpPr>
          <p:cNvPr id="15" name="Rectangle: Rounded Corners 14"/>
          <p:cNvSpPr/>
          <p:nvPr/>
        </p:nvSpPr>
        <p:spPr bwMode="auto">
          <a:xfrm>
            <a:off x="408580" y="6111845"/>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5 seconds to over a min</a:t>
            </a:r>
            <a:endParaRPr lang="en-US" sz="2400" dirty="0">
              <a:solidFill>
                <a:schemeClr val="tx1"/>
              </a:solidFill>
            </a:endParaRPr>
          </a:p>
        </p:txBody>
      </p:sp>
      <p:sp>
        <p:nvSpPr>
          <p:cNvPr id="16" name="Rectangle: Rounded Corners 15"/>
          <p:cNvSpPr/>
          <p:nvPr/>
        </p:nvSpPr>
        <p:spPr bwMode="auto">
          <a:xfrm>
            <a:off x="6315263" y="4877307"/>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~3.3 seconds</a:t>
            </a:r>
            <a:endParaRPr lang="en-US" sz="2400" dirty="0">
              <a:solidFill>
                <a:schemeClr val="tx1"/>
              </a:solidFill>
            </a:endParaRPr>
          </a:p>
        </p:txBody>
      </p:sp>
    </p:spTree>
    <p:extLst>
      <p:ext uri="{BB962C8B-B14F-4D97-AF65-F5344CB8AC3E}">
        <p14:creationId xmlns:p14="http://schemas.microsoft.com/office/powerpoint/2010/main" val="361051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2887661"/>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~120MB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8" name="Rectangle: Rounded Corners 7"/>
          <p:cNvSpPr/>
          <p:nvPr/>
        </p:nvSpPr>
        <p:spPr bwMode="auto">
          <a:xfrm>
            <a:off x="6315263" y="2870738"/>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~340MB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~150MB</a:t>
            </a:r>
          </a:p>
        </p:txBody>
      </p:sp>
      <p:sp>
        <p:nvSpPr>
          <p:cNvPr id="2" name="Title 1"/>
          <p:cNvSpPr>
            <a:spLocks noGrp="1"/>
          </p:cNvSpPr>
          <p:nvPr>
            <p:ph type="title"/>
          </p:nvPr>
        </p:nvSpPr>
        <p:spPr/>
        <p:txBody>
          <a:bodyPr/>
          <a:lstStyle/>
          <a:p>
            <a:r>
              <a:rPr lang="en-US" dirty="0"/>
              <a:t>Density</a:t>
            </a:r>
          </a:p>
        </p:txBody>
      </p:sp>
      <p:sp>
        <p:nvSpPr>
          <p:cNvPr id="13" name="Rectangle: Rounded Corners 12"/>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2887661"/>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~150MB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16" name="Rectangle: Rounded Corners 15"/>
          <p:cNvSpPr/>
          <p:nvPr/>
        </p:nvSpPr>
        <p:spPr bwMode="auto">
          <a:xfrm>
            <a:off x="6315263" y="2870738"/>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~555MB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~280MB</a:t>
            </a:r>
          </a:p>
        </p:txBody>
      </p:sp>
      <p:sp>
        <p:nvSpPr>
          <p:cNvPr id="10" name="TextBox 9"/>
          <p:cNvSpPr txBox="1"/>
          <p:nvPr/>
        </p:nvSpPr>
        <p:spPr>
          <a:xfrm>
            <a:off x="122237" y="6564880"/>
            <a:ext cx="1206485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Testing performed on </a:t>
            </a:r>
            <a:r>
              <a:rPr lang="en-US" sz="1100" dirty="0"/>
              <a:t>HP ProLiant SL250s Gen8, E5-2600, 2 Socket, 8 Core, 128GB RAM, HP SATA SSD </a:t>
            </a:r>
            <a:r>
              <a:rPr lang="en-US" sz="1200" dirty="0">
                <a:gradFill>
                  <a:gsLst>
                    <a:gs pos="2917">
                      <a:schemeClr val="tx1"/>
                    </a:gs>
                    <a:gs pos="30000">
                      <a:schemeClr val="tx1"/>
                    </a:gs>
                  </a:gsLst>
                  <a:lin ang="5400000" scaled="0"/>
                </a:gradFill>
              </a:rPr>
              <a:t>- results may vary based on hardware and software configurations.</a:t>
            </a:r>
          </a:p>
        </p:txBody>
      </p:sp>
    </p:spTree>
    <p:extLst>
      <p:ext uri="{BB962C8B-B14F-4D97-AF65-F5344CB8AC3E}">
        <p14:creationId xmlns:p14="http://schemas.microsoft.com/office/powerpoint/2010/main" val="225916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3" grpId="0" animBg="1"/>
      <p:bldP spid="14"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1212849"/>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1974848"/>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~120MB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8" name="Rectangle: Rounded Corners 7"/>
          <p:cNvSpPr/>
          <p:nvPr/>
        </p:nvSpPr>
        <p:spPr bwMode="auto">
          <a:xfrm>
            <a:off x="6315263" y="1957925"/>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~340MB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~150MB</a:t>
            </a:r>
          </a:p>
        </p:txBody>
      </p:sp>
      <p:sp>
        <p:nvSpPr>
          <p:cNvPr id="2" name="Title 1"/>
          <p:cNvSpPr>
            <a:spLocks noGrp="1"/>
          </p:cNvSpPr>
          <p:nvPr>
            <p:ph type="title"/>
          </p:nvPr>
        </p:nvSpPr>
        <p:spPr/>
        <p:txBody>
          <a:bodyPr/>
          <a:lstStyle/>
          <a:p>
            <a:r>
              <a:rPr lang="en-US" dirty="0"/>
              <a:t>Density</a:t>
            </a:r>
          </a:p>
        </p:txBody>
      </p:sp>
      <p:sp>
        <p:nvSpPr>
          <p:cNvPr id="13" name="Rectangle: Rounded Corners 12"/>
          <p:cNvSpPr/>
          <p:nvPr/>
        </p:nvSpPr>
        <p:spPr bwMode="auto">
          <a:xfrm>
            <a:off x="274639" y="4132231"/>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4894230"/>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~150MB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16" name="Rectangle: Rounded Corners 15"/>
          <p:cNvSpPr/>
          <p:nvPr/>
        </p:nvSpPr>
        <p:spPr bwMode="auto">
          <a:xfrm>
            <a:off x="6315263" y="4877307"/>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~555MB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~280MB</a:t>
            </a:r>
          </a:p>
        </p:txBody>
      </p:sp>
    </p:spTree>
    <p:extLst>
      <p:ext uri="{BB962C8B-B14F-4D97-AF65-F5344CB8AC3E}">
        <p14:creationId xmlns:p14="http://schemas.microsoft.com/office/powerpoint/2010/main" val="41654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311412" y="2049462"/>
            <a:ext cx="3823971" cy="38240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4400" kern="0" dirty="0">
                <a:gradFill>
                  <a:gsLst>
                    <a:gs pos="0">
                      <a:srgbClr val="FFFFFF"/>
                    </a:gs>
                    <a:gs pos="100000">
                      <a:srgbClr val="FFFFFF"/>
                    </a:gs>
                  </a:gsLst>
                  <a:lin ang="5400000" scaled="0"/>
                </a:gradFill>
                <a:latin typeface="+mj-lt"/>
                <a:ea typeface="Segoe UI" pitchFamily="34" charset="0"/>
                <a:cs typeface="Segoe UI" pitchFamily="34" charset="0"/>
              </a:rPr>
              <a:t>Hyper-Scale</a:t>
            </a:r>
          </a:p>
        </p:txBody>
      </p:sp>
      <p:sp>
        <p:nvSpPr>
          <p:cNvPr id="6" name="Rectangle 5"/>
          <p:cNvSpPr/>
          <p:nvPr/>
        </p:nvSpPr>
        <p:spPr bwMode="auto">
          <a:xfrm>
            <a:off x="427037" y="2049462"/>
            <a:ext cx="3823971" cy="3824075"/>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4400" kern="0" dirty="0">
                <a:gradFill>
                  <a:gsLst>
                    <a:gs pos="0">
                      <a:srgbClr val="FFFFFF"/>
                    </a:gs>
                    <a:gs pos="100000">
                      <a:srgbClr val="FFFFFF"/>
                    </a:gs>
                  </a:gsLst>
                  <a:lin ang="5400000" scaled="0"/>
                </a:gradFill>
                <a:latin typeface="+mj-lt"/>
                <a:ea typeface="Segoe UI" pitchFamily="34" charset="0"/>
                <a:cs typeface="Segoe UI" pitchFamily="34" charset="0"/>
              </a:rPr>
              <a:t>Availability</a:t>
            </a:r>
          </a:p>
        </p:txBody>
      </p:sp>
      <p:sp>
        <p:nvSpPr>
          <p:cNvPr id="7" name="Rectangle 6"/>
          <p:cNvSpPr/>
          <p:nvPr/>
        </p:nvSpPr>
        <p:spPr bwMode="auto">
          <a:xfrm>
            <a:off x="8199437" y="2049462"/>
            <a:ext cx="3823971" cy="3824075"/>
          </a:xfrm>
          <a:prstGeom prst="rect">
            <a:avLst/>
          </a:prstGeom>
          <a:solidFill>
            <a:srgbClr val="FFB9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4400" kern="0" dirty="0">
                <a:gradFill>
                  <a:gsLst>
                    <a:gs pos="0">
                      <a:srgbClr val="FFFFFF"/>
                    </a:gs>
                    <a:gs pos="100000">
                      <a:srgbClr val="FFFFFF"/>
                    </a:gs>
                  </a:gsLst>
                  <a:lin ang="5400000" scaled="0"/>
                </a:gradFill>
                <a:latin typeface="+mj-lt"/>
                <a:ea typeface="Segoe UI" pitchFamily="34" charset="0"/>
                <a:cs typeface="Segoe UI" pitchFamily="34" charset="0"/>
              </a:rPr>
              <a:t>Agility</a:t>
            </a:r>
          </a:p>
        </p:txBody>
      </p:sp>
      <p:sp>
        <p:nvSpPr>
          <p:cNvPr id="4" name="Title 3"/>
          <p:cNvSpPr>
            <a:spLocks noGrp="1"/>
          </p:cNvSpPr>
          <p:nvPr>
            <p:ph type="title"/>
          </p:nvPr>
        </p:nvSpPr>
        <p:spPr/>
        <p:txBody>
          <a:bodyPr/>
          <a:lstStyle/>
          <a:p>
            <a:r>
              <a:rPr lang="en-US" dirty="0"/>
              <a:t>Expectations of Cloud Applications</a:t>
            </a:r>
          </a:p>
        </p:txBody>
      </p:sp>
    </p:spTree>
    <p:extLst>
      <p:ext uri="{BB962C8B-B14F-4D97-AF65-F5344CB8AC3E}">
        <p14:creationId xmlns:p14="http://schemas.microsoft.com/office/powerpoint/2010/main" val="417996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5041900"/>
            <a:ext cx="12436475" cy="19608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endParaRPr>
          </a:p>
        </p:txBody>
      </p:sp>
      <p:sp>
        <p:nvSpPr>
          <p:cNvPr id="9" name="Oval 8"/>
          <p:cNvSpPr/>
          <p:nvPr/>
        </p:nvSpPr>
        <p:spPr bwMode="auto">
          <a:xfrm>
            <a:off x="4173433" y="1815184"/>
            <a:ext cx="3481009" cy="3481009"/>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Freeform 11"/>
          <p:cNvSpPr/>
          <p:nvPr/>
        </p:nvSpPr>
        <p:spPr bwMode="auto">
          <a:xfrm>
            <a:off x="4244869" y="3999007"/>
            <a:ext cx="3338135" cy="1297186"/>
          </a:xfrm>
          <a:custGeom>
            <a:avLst/>
            <a:gdLst>
              <a:gd name="connsiteX0" fmla="*/ 0 w 3338608"/>
              <a:gd name="connsiteY0" fmla="*/ 0 h 1297370"/>
              <a:gd name="connsiteX1" fmla="*/ 3338608 w 3338608"/>
              <a:gd name="connsiteY1" fmla="*/ 0 h 1297370"/>
              <a:gd name="connsiteX2" fmla="*/ 3316647 w 3338608"/>
              <a:gd name="connsiteY2" fmla="*/ 85409 h 1297370"/>
              <a:gd name="connsiteX3" fmla="*/ 1669304 w 3338608"/>
              <a:gd name="connsiteY3" fmla="*/ 1297370 h 1297370"/>
              <a:gd name="connsiteX4" fmla="*/ 21961 w 3338608"/>
              <a:gd name="connsiteY4" fmla="*/ 85409 h 1297370"/>
              <a:gd name="connsiteX5" fmla="*/ 0 w 3338608"/>
              <a:gd name="connsiteY5" fmla="*/ 0 h 12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608" h="1297370">
                <a:moveTo>
                  <a:pt x="0" y="0"/>
                </a:moveTo>
                <a:lnTo>
                  <a:pt x="3338608" y="0"/>
                </a:lnTo>
                <a:lnTo>
                  <a:pt x="3316647" y="85409"/>
                </a:lnTo>
                <a:cubicBezTo>
                  <a:pt x="3098257" y="787558"/>
                  <a:pt x="2443317" y="1297370"/>
                  <a:pt x="1669304" y="1297370"/>
                </a:cubicBezTo>
                <a:cubicBezTo>
                  <a:pt x="895292" y="1297370"/>
                  <a:pt x="240352" y="787558"/>
                  <a:pt x="21961" y="85409"/>
                </a:cubicBezTo>
                <a:lnTo>
                  <a:pt x="0" y="0"/>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Rectangle 40"/>
          <p:cNvSpPr/>
          <p:nvPr/>
        </p:nvSpPr>
        <p:spPr bwMode="auto">
          <a:xfrm>
            <a:off x="5068379" y="2518632"/>
            <a:ext cx="1739355" cy="20184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endParaRPr>
          </a:p>
        </p:txBody>
      </p:sp>
      <p:grpSp>
        <p:nvGrpSpPr>
          <p:cNvPr id="33" name="Group 32"/>
          <p:cNvGrpSpPr/>
          <p:nvPr/>
        </p:nvGrpSpPr>
        <p:grpSpPr>
          <a:xfrm>
            <a:off x="8576637" y="1805076"/>
            <a:ext cx="3466469" cy="3466469"/>
            <a:chOff x="8576971" y="1804835"/>
            <a:chExt cx="3466961" cy="3466961"/>
          </a:xfrm>
        </p:grpSpPr>
        <p:sp>
          <p:nvSpPr>
            <p:cNvPr id="30" name="Freeform 29"/>
            <p:cNvSpPr/>
            <p:nvPr/>
          </p:nvSpPr>
          <p:spPr>
            <a:xfrm rot="3600000">
              <a:off x="8576971" y="1804835"/>
              <a:ext cx="3466961" cy="3466961"/>
            </a:xfrm>
            <a:custGeom>
              <a:avLst/>
              <a:gdLst>
                <a:gd name="connsiteX0" fmla="*/ 4331931 w 4642950"/>
                <a:gd name="connsiteY0" fmla="*/ 3482212 h 4642950"/>
                <a:gd name="connsiteX1" fmla="*/ 2321475 w 4642950"/>
                <a:gd name="connsiteY1" fmla="*/ 4642950 h 4642950"/>
                <a:gd name="connsiteX2" fmla="*/ 311019 w 4642950"/>
                <a:gd name="connsiteY2" fmla="*/ 3482213 h 4642950"/>
                <a:gd name="connsiteX3" fmla="*/ 2321475 w 4642950"/>
                <a:gd name="connsiteY3" fmla="*/ 2321475 h 4642950"/>
                <a:gd name="connsiteX4" fmla="*/ 4331931 w 4642950"/>
                <a:gd name="connsiteY4" fmla="*/ 3482212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4331931" y="3482212"/>
                  </a:moveTo>
                  <a:cubicBezTo>
                    <a:pt x="3917239" y="4200479"/>
                    <a:pt x="3150858" y="4642950"/>
                    <a:pt x="2321475" y="4642950"/>
                  </a:cubicBezTo>
                  <a:cubicBezTo>
                    <a:pt x="1492092" y="4642950"/>
                    <a:pt x="725710" y="4200479"/>
                    <a:pt x="311019" y="3482213"/>
                  </a:cubicBezTo>
                  <a:lnTo>
                    <a:pt x="2321475" y="2321475"/>
                  </a:lnTo>
                  <a:lnTo>
                    <a:pt x="4331931" y="3482212"/>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2372" tIns="3010333" rIns="1352372" bIns="357596" numCol="1" spcCol="1270" anchor="ctr" anchorCtr="0">
              <a:noAutofit/>
            </a:bodyPr>
            <a:lstStyle/>
            <a:p>
              <a:pPr marL="0" marR="0" lvl="0" indent="0" algn="ctr" defTabSz="2844253" eaLnBrk="1" fontAlgn="auto" latinLnBrk="0" hangingPunct="1">
                <a:lnSpc>
                  <a:spcPct val="90000"/>
                </a:lnSpc>
                <a:spcBef>
                  <a:spcPct val="0"/>
                </a:spcBef>
                <a:spcAft>
                  <a:spcPct val="35000"/>
                </a:spcAft>
                <a:buClrTx/>
                <a:buSzTx/>
                <a:buFontTx/>
                <a:buNone/>
                <a:tabLst/>
                <a:defRPr/>
              </a:pPr>
              <a:endParaRPr kumimoji="0" lang="en-US" sz="6399" b="0" i="0" u="none" strike="noStrike" kern="0" cap="none" spc="0" normalizeH="0" baseline="0" noProof="0">
                <a:ln>
                  <a:noFill/>
                </a:ln>
                <a:solidFill>
                  <a:sysClr val="windowText" lastClr="000000"/>
                </a:solidFill>
                <a:effectLst/>
                <a:uLnTx/>
                <a:uFillTx/>
              </a:endParaRPr>
            </a:p>
          </p:txBody>
        </p:sp>
        <p:grpSp>
          <p:nvGrpSpPr>
            <p:cNvPr id="32" name="Group 31"/>
            <p:cNvGrpSpPr/>
            <p:nvPr/>
          </p:nvGrpSpPr>
          <p:grpSpPr>
            <a:xfrm>
              <a:off x="8576971" y="1804835"/>
              <a:ext cx="3466961" cy="3466961"/>
              <a:chOff x="8576971" y="1804835"/>
              <a:chExt cx="3466961" cy="3466961"/>
            </a:xfrm>
          </p:grpSpPr>
          <p:sp>
            <p:nvSpPr>
              <p:cNvPr id="29" name="Freeform 28"/>
              <p:cNvSpPr/>
              <p:nvPr/>
            </p:nvSpPr>
            <p:spPr>
              <a:xfrm rot="3600000">
                <a:off x="8576971" y="1804835"/>
                <a:ext cx="3466961" cy="3466961"/>
              </a:xfrm>
              <a:custGeom>
                <a:avLst/>
                <a:gdLst>
                  <a:gd name="connsiteX0" fmla="*/ 2321475 w 4642950"/>
                  <a:gd name="connsiteY0" fmla="*/ 0 h 4642950"/>
                  <a:gd name="connsiteX1" fmla="*/ 4331931 w 4642950"/>
                  <a:gd name="connsiteY1" fmla="*/ 1160737 h 4642950"/>
                  <a:gd name="connsiteX2" fmla="*/ 4331931 w 4642950"/>
                  <a:gd name="connsiteY2" fmla="*/ 3482212 h 4642950"/>
                  <a:gd name="connsiteX3" fmla="*/ 2321475 w 4642950"/>
                  <a:gd name="connsiteY3" fmla="*/ 2321475 h 4642950"/>
                  <a:gd name="connsiteX4" fmla="*/ 2321475 w 4642950"/>
                  <a:gd name="connsiteY4" fmla="*/ 0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2321475" y="0"/>
                    </a:moveTo>
                    <a:cubicBezTo>
                      <a:pt x="3150858" y="0"/>
                      <a:pt x="3917240" y="442471"/>
                      <a:pt x="4331931" y="1160737"/>
                    </a:cubicBezTo>
                    <a:cubicBezTo>
                      <a:pt x="4746623" y="1879004"/>
                      <a:pt x="4746623" y="2763945"/>
                      <a:pt x="4331931" y="3482212"/>
                    </a:cubicBezTo>
                    <a:lnTo>
                      <a:pt x="2321475" y="2321475"/>
                    </a:lnTo>
                    <a:lnTo>
                      <a:pt x="2321475" y="0"/>
                    </a:lnTo>
                    <a:close/>
                  </a:path>
                </a:pathLst>
              </a:custGeom>
              <a:solidFill>
                <a:srgbClr val="00188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4922" tIns="917565" rIns="604210" bIns="2299199" numCol="1" spcCol="1270" anchor="ctr" anchorCtr="0">
                <a:noAutofit/>
              </a:bodyPr>
              <a:lstStyle/>
              <a:p>
                <a:pPr marL="0" marR="0" lvl="0" indent="0" algn="ctr" defTabSz="2133190" eaLnBrk="1" fontAlgn="auto" latinLnBrk="0" hangingPunct="1">
                  <a:lnSpc>
                    <a:spcPct val="90000"/>
                  </a:lnSpc>
                  <a:spcBef>
                    <a:spcPct val="0"/>
                  </a:spcBef>
                  <a:spcAft>
                    <a:spcPct val="35000"/>
                  </a:spcAft>
                  <a:buClrTx/>
                  <a:buSzTx/>
                  <a:buFontTx/>
                  <a:buNone/>
                  <a:tabLst/>
                  <a:defRPr/>
                </a:pPr>
                <a:endParaRPr kumimoji="0" lang="en-US" sz="4799" b="0" i="0" u="none" strike="noStrike" kern="0" cap="none" spc="0" normalizeH="0" baseline="0" noProof="0">
                  <a:ln>
                    <a:noFill/>
                  </a:ln>
                  <a:solidFill>
                    <a:sysClr val="windowText" lastClr="000000"/>
                  </a:solidFill>
                  <a:effectLst/>
                  <a:uLnTx/>
                  <a:uFillTx/>
                </a:endParaRPr>
              </a:p>
            </p:txBody>
          </p:sp>
          <p:sp>
            <p:nvSpPr>
              <p:cNvPr id="31" name="Freeform 30"/>
              <p:cNvSpPr/>
              <p:nvPr/>
            </p:nvSpPr>
            <p:spPr>
              <a:xfrm rot="3600000">
                <a:off x="8576971" y="1804835"/>
                <a:ext cx="3466961" cy="3466961"/>
              </a:xfrm>
              <a:custGeom>
                <a:avLst/>
                <a:gdLst>
                  <a:gd name="connsiteX0" fmla="*/ 311019 w 4642950"/>
                  <a:gd name="connsiteY0" fmla="*/ 3482213 h 4642950"/>
                  <a:gd name="connsiteX1" fmla="*/ 311019 w 4642950"/>
                  <a:gd name="connsiteY1" fmla="*/ 1160738 h 4642950"/>
                  <a:gd name="connsiteX2" fmla="*/ 2321475 w 4642950"/>
                  <a:gd name="connsiteY2" fmla="*/ 0 h 4642950"/>
                  <a:gd name="connsiteX3" fmla="*/ 2321475 w 4642950"/>
                  <a:gd name="connsiteY3" fmla="*/ 2321475 h 4642950"/>
                  <a:gd name="connsiteX4" fmla="*/ 311019 w 4642950"/>
                  <a:gd name="connsiteY4" fmla="*/ 3482213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311019" y="3482213"/>
                    </a:moveTo>
                    <a:cubicBezTo>
                      <a:pt x="-103673" y="2763946"/>
                      <a:pt x="-103673" y="1879005"/>
                      <a:pt x="311019" y="1160738"/>
                    </a:cubicBezTo>
                    <a:cubicBezTo>
                      <a:pt x="725711" y="442471"/>
                      <a:pt x="1492092" y="0"/>
                      <a:pt x="2321475" y="0"/>
                    </a:cubicBezTo>
                    <a:lnTo>
                      <a:pt x="2321475" y="2321475"/>
                    </a:lnTo>
                    <a:lnTo>
                      <a:pt x="311019" y="3482213"/>
                    </a:lnTo>
                    <a:close/>
                  </a:path>
                </a:pathLst>
              </a:custGeom>
              <a:solidFill>
                <a:srgbClr val="00206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340" tIns="972830" rIns="2630792" bIns="2243934" numCol="1" spcCol="1270" anchor="ctr" anchorCtr="0">
                <a:noAutofit/>
              </a:bodyPr>
              <a:lstStyle/>
              <a:p>
                <a:pPr marL="0" marR="0" lvl="0" indent="0" algn="ctr" defTabSz="2133190" eaLnBrk="1" fontAlgn="auto" latinLnBrk="0" hangingPunct="1">
                  <a:lnSpc>
                    <a:spcPct val="90000"/>
                  </a:lnSpc>
                  <a:spcBef>
                    <a:spcPct val="0"/>
                  </a:spcBef>
                  <a:spcAft>
                    <a:spcPct val="35000"/>
                  </a:spcAft>
                  <a:buClrTx/>
                  <a:buSzTx/>
                  <a:buFontTx/>
                  <a:buNone/>
                  <a:tabLst/>
                  <a:defRPr/>
                </a:pPr>
                <a:endParaRPr kumimoji="0" lang="en-US" sz="4799" b="0" i="0" u="none" strike="noStrike" kern="0" cap="none" spc="0" normalizeH="0" baseline="0" noProof="0" dirty="0">
                  <a:ln>
                    <a:noFill/>
                  </a:ln>
                  <a:solidFill>
                    <a:sysClr val="windowText" lastClr="000000"/>
                  </a:solidFill>
                  <a:effectLst/>
                  <a:uLnTx/>
                  <a:uFillTx/>
                </a:endParaRPr>
              </a:p>
            </p:txBody>
          </p:sp>
        </p:grpSp>
      </p:grpSp>
      <p:sp>
        <p:nvSpPr>
          <p:cNvPr id="27" name="Oval 26"/>
          <p:cNvSpPr/>
          <p:nvPr/>
        </p:nvSpPr>
        <p:spPr bwMode="auto">
          <a:xfrm>
            <a:off x="9615260" y="2843698"/>
            <a:ext cx="1389224" cy="1389224"/>
          </a:xfrm>
          <a:prstGeom prst="ellipse">
            <a:avLst/>
          </a:prstGeom>
          <a:solidFill>
            <a:schemeClr val="bg1">
              <a:lumMod val="85000"/>
            </a:schemeClr>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accent1"/>
              </a:solidFill>
              <a:effectLst/>
              <a:uLnTx/>
              <a:uFillTx/>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5300" dirty="0" err="1"/>
              <a:t>Docker</a:t>
            </a:r>
            <a:r>
              <a:rPr lang="en-US" sz="5300" dirty="0"/>
              <a:t> integration</a:t>
            </a:r>
            <a:br>
              <a:rPr lang="en-US" dirty="0"/>
            </a:br>
            <a:r>
              <a:rPr lang="en-US" sz="3100" dirty="0">
                <a:gradFill>
                  <a:gsLst>
                    <a:gs pos="20000">
                      <a:schemeClr val="tx2"/>
                    </a:gs>
                    <a:gs pos="41000">
                      <a:schemeClr val="tx2"/>
                    </a:gs>
                  </a:gsLst>
                  <a:lin ang="5400000" scaled="0"/>
                </a:gradFill>
              </a:rPr>
              <a:t>Joint strategic investments to drive containers forward</a:t>
            </a:r>
            <a:endParaRPr lang="en-US" sz="4400" dirty="0">
              <a:gradFill>
                <a:gsLst>
                  <a:gs pos="20000">
                    <a:schemeClr val="tx2"/>
                  </a:gs>
                  <a:gs pos="41000">
                    <a:schemeClr val="tx2"/>
                  </a:gs>
                </a:gsLst>
                <a:lin ang="5400000" scaled="0"/>
              </a:gradFill>
            </a:endParaRPr>
          </a:p>
        </p:txBody>
      </p:sp>
      <p:sp>
        <p:nvSpPr>
          <p:cNvPr id="7" name="Text Placeholder 6"/>
          <p:cNvSpPr>
            <a:spLocks noGrp="1"/>
          </p:cNvSpPr>
          <p:nvPr>
            <p:ph type="body" sz="quarter" idx="10"/>
          </p:nvPr>
        </p:nvSpPr>
        <p:spPr>
          <a:xfrm>
            <a:off x="287338" y="2139950"/>
            <a:ext cx="3803559" cy="2943113"/>
          </a:xfrm>
        </p:spPr>
        <p:txBody>
          <a:bodyPr/>
          <a:lstStyle/>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a:t>
            </a:r>
            <a:r>
              <a:rPr lang="en-US" sz="1800" dirty="0"/>
              <a:t>An open source engine that automates the deployment </a:t>
            </a:r>
            <a:br>
              <a:rPr lang="en-US" sz="1800" dirty="0"/>
            </a:br>
            <a:r>
              <a:rPr lang="en-US" sz="1800" dirty="0"/>
              <a:t>of any application as a portable, self-sufficient container that can run almost anywhere</a:t>
            </a:r>
          </a:p>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Partnership: </a:t>
            </a:r>
            <a:r>
              <a:rPr lang="en-US" sz="1600" dirty="0"/>
              <a:t>Enable the Docker toolset to manage multi-container applications using both Linux and Windows containers, regardless of the hosting environment or cloud provider</a:t>
            </a:r>
          </a:p>
        </p:txBody>
      </p:sp>
      <p:sp>
        <p:nvSpPr>
          <p:cNvPr id="4" name="TextBox 7"/>
          <p:cNvSpPr txBox="1"/>
          <p:nvPr/>
        </p:nvSpPr>
        <p:spPr>
          <a:xfrm>
            <a:off x="4329778" y="5325207"/>
            <a:ext cx="3866203" cy="1372641"/>
          </a:xfrm>
          <a:prstGeom prst="rect">
            <a:avLst/>
          </a:prstGeom>
          <a:noFill/>
        </p:spPr>
        <p:txBody>
          <a:bodyPr wrap="square" lIns="182854" tIns="146283" rIns="182854" bIns="146283"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Investments in the next wave</a:t>
            </a:r>
            <a:b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of Windows Server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Open source development of the</a:t>
            </a:r>
            <a:b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Docker Engine for Windows Server</a:t>
            </a:r>
          </a:p>
        </p:txBody>
      </p:sp>
      <p:sp>
        <p:nvSpPr>
          <p:cNvPr id="5" name="Rectangle 8"/>
          <p:cNvSpPr/>
          <p:nvPr/>
        </p:nvSpPr>
        <p:spPr>
          <a:xfrm>
            <a:off x="8789509" y="5325207"/>
            <a:ext cx="3541324" cy="1372641"/>
          </a:xfrm>
          <a:prstGeom prst="rect">
            <a:avLst/>
          </a:prstGeom>
          <a:noFill/>
        </p:spPr>
        <p:txBody>
          <a:bodyPr wrap="square" lIns="182854" tIns="146283" rIns="182854" bIns="146283"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Azure support for the</a:t>
            </a:r>
            <a:b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Docker Open Orchestration APIs</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Federation of Docker Hub images into the Azure Gallery and Portal</a:t>
            </a:r>
          </a:p>
        </p:txBody>
      </p:sp>
      <p:sp>
        <p:nvSpPr>
          <p:cNvPr id="11" name="TextBox 12"/>
          <p:cNvSpPr txBox="1"/>
          <p:nvPr/>
        </p:nvSpPr>
        <p:spPr>
          <a:xfrm>
            <a:off x="222769" y="5716591"/>
            <a:ext cx="3256369" cy="600122"/>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rPr>
              <a:t>Strategic investments</a:t>
            </a:r>
          </a:p>
        </p:txBody>
      </p:sp>
      <p:sp>
        <p:nvSpPr>
          <p:cNvPr id="13" name="Right Arrow 12"/>
          <p:cNvSpPr/>
          <p:nvPr/>
        </p:nvSpPr>
        <p:spPr bwMode="auto">
          <a:xfrm>
            <a:off x="7266308" y="3020797"/>
            <a:ext cx="1301205" cy="929092"/>
          </a:xfrm>
          <a:prstGeom prst="rightArrow">
            <a:avLst/>
          </a:prstGeom>
          <a:solidFill>
            <a:schemeClr val="bg1">
              <a:lumMod val="8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extBox 7"/>
          <p:cNvSpPr txBox="1"/>
          <p:nvPr/>
        </p:nvSpPr>
        <p:spPr>
          <a:xfrm>
            <a:off x="5449804" y="4537104"/>
            <a:ext cx="937837" cy="493052"/>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Docker</a:t>
            </a:r>
          </a:p>
        </p:txBody>
      </p:sp>
      <p:sp>
        <p:nvSpPr>
          <p:cNvPr id="24" name="Rectangle 23"/>
          <p:cNvSpPr/>
          <p:nvPr/>
        </p:nvSpPr>
        <p:spPr bwMode="auto">
          <a:xfrm>
            <a:off x="4555229" y="2545896"/>
            <a:ext cx="2717415" cy="1224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20000">
                      <a:schemeClr val="tx2"/>
                    </a:gs>
                    <a:gs pos="41000">
                      <a:schemeClr val="tx2"/>
                    </a:gs>
                  </a:gsLst>
                  <a:lin ang="5400000" scaled="0"/>
                </a:gradFill>
                <a:effectLst/>
                <a:uLnTx/>
                <a:uFillTx/>
              </a:rPr>
              <a:t>Dockerized app</a:t>
            </a:r>
          </a:p>
        </p:txBody>
      </p:sp>
      <p:grpSp>
        <p:nvGrpSpPr>
          <p:cNvPr id="22" name="Group 21"/>
          <p:cNvGrpSpPr/>
          <p:nvPr/>
        </p:nvGrpSpPr>
        <p:grpSpPr>
          <a:xfrm>
            <a:off x="4759028" y="3019972"/>
            <a:ext cx="1073387" cy="989460"/>
            <a:chOff x="4541520" y="2912452"/>
            <a:chExt cx="1259089" cy="1160642"/>
          </a:xfrm>
        </p:grpSpPr>
        <p:sp>
          <p:nvSpPr>
            <p:cNvPr id="17" name="Rectangle 16"/>
            <p:cNvSpPr/>
            <p:nvPr/>
          </p:nvSpPr>
          <p:spPr bwMode="auto">
            <a:xfrm>
              <a:off x="4541520" y="2912452"/>
              <a:ext cx="1259089" cy="11606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cs typeface="Segoe UI Semibold" panose="020B0702040204020203" pitchFamily="34" charset="0"/>
                </a:rPr>
                <a:t>Windows Server</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cs typeface="Segoe UI Semibold" panose="020B0702040204020203" pitchFamily="34" charset="0"/>
                </a:rPr>
                <a:t>Container</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786828" y="2991723"/>
              <a:ext cx="664658" cy="714921"/>
            </a:xfrm>
            <a:prstGeom prst="rect">
              <a:avLst/>
            </a:prstGeom>
          </p:spPr>
        </p:pic>
      </p:grpSp>
      <p:grpSp>
        <p:nvGrpSpPr>
          <p:cNvPr id="23" name="Group 22"/>
          <p:cNvGrpSpPr/>
          <p:nvPr/>
        </p:nvGrpSpPr>
        <p:grpSpPr>
          <a:xfrm>
            <a:off x="6028195" y="3005488"/>
            <a:ext cx="1071246" cy="1003944"/>
            <a:chOff x="6004156" y="2912452"/>
            <a:chExt cx="1259089" cy="1137321"/>
          </a:xfrm>
        </p:grpSpPr>
        <p:sp>
          <p:nvSpPr>
            <p:cNvPr id="6" name="Rectangle 5"/>
            <p:cNvSpPr/>
            <p:nvPr/>
          </p:nvSpPr>
          <p:spPr bwMode="auto">
            <a:xfrm>
              <a:off x="6004156" y="2912452"/>
              <a:ext cx="1259089" cy="11373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cs typeface="Segoe UI Semibold" panose="020B0702040204020203" pitchFamily="34" charset="0"/>
                </a:rPr>
                <a:t>Linux</a:t>
              </a:r>
              <a:br>
                <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cs typeface="Segoe UI Semibold" panose="020B0702040204020203" pitchFamily="34" charset="0"/>
                </a:rPr>
              </a:br>
              <a:r>
                <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cs typeface="Segoe UI Semibold" panose="020B0702040204020203" pitchFamily="34" charset="0"/>
                </a:rPr>
                <a:t>Container</a:t>
              </a:r>
            </a:p>
          </p:txBody>
        </p:sp>
        <p:pic>
          <p:nvPicPr>
            <p:cNvPr id="19"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383701" y="3168258"/>
              <a:ext cx="500001" cy="500001"/>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Freeform 128"/>
          <p:cNvSpPr>
            <a:spLocks noChangeAspect="1"/>
          </p:cNvSpPr>
          <p:nvPr/>
        </p:nvSpPr>
        <p:spPr bwMode="black">
          <a:xfrm>
            <a:off x="10022020" y="3361279"/>
            <a:ext cx="585482" cy="3234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7" name="Oval 46"/>
          <p:cNvSpPr/>
          <p:nvPr/>
        </p:nvSpPr>
        <p:spPr bwMode="auto">
          <a:xfrm>
            <a:off x="9776909" y="3002604"/>
            <a:ext cx="1071410" cy="1071410"/>
          </a:xfrm>
          <a:prstGeom prst="ellipse">
            <a:avLst/>
          </a:prstGeom>
          <a:noFill/>
          <a:ln w="762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Rectangle 47"/>
          <p:cNvSpPr/>
          <p:nvPr/>
        </p:nvSpPr>
        <p:spPr bwMode="auto">
          <a:xfrm>
            <a:off x="10727279" y="3450127"/>
            <a:ext cx="216276" cy="2489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Rectangle 48"/>
          <p:cNvSpPr/>
          <p:nvPr/>
        </p:nvSpPr>
        <p:spPr bwMode="auto">
          <a:xfrm>
            <a:off x="9680423" y="3450127"/>
            <a:ext cx="216276" cy="2489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Isosceles Triangle 49"/>
          <p:cNvSpPr/>
          <p:nvPr/>
        </p:nvSpPr>
        <p:spPr bwMode="auto">
          <a:xfrm rot="10800000">
            <a:off x="10746325" y="3441012"/>
            <a:ext cx="190197" cy="163962"/>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Isosceles Triangle 50"/>
          <p:cNvSpPr/>
          <p:nvPr/>
        </p:nvSpPr>
        <p:spPr bwMode="auto">
          <a:xfrm>
            <a:off x="9719612" y="3558148"/>
            <a:ext cx="190197" cy="163962"/>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TextBox 52"/>
          <p:cNvSpPr txBox="1"/>
          <p:nvPr/>
        </p:nvSpPr>
        <p:spPr>
          <a:xfrm>
            <a:off x="9684457" y="1944521"/>
            <a:ext cx="1250827" cy="690680"/>
          </a:xfrm>
          <a:prstGeom prst="rect">
            <a:avLst/>
          </a:prstGeom>
          <a:noFill/>
        </p:spPr>
        <p:txBody>
          <a:bodyPr wrap="none" lIns="182854" tIns="146283" rIns="182854" bIns="146283"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Customer</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Datacenter</a:t>
            </a:r>
          </a:p>
        </p:txBody>
      </p:sp>
      <p:sp>
        <p:nvSpPr>
          <p:cNvPr id="54" name="TextBox 53"/>
          <p:cNvSpPr txBox="1"/>
          <p:nvPr/>
        </p:nvSpPr>
        <p:spPr>
          <a:xfrm>
            <a:off x="10403301" y="4239532"/>
            <a:ext cx="1042145" cy="690680"/>
          </a:xfrm>
          <a:prstGeom prst="rect">
            <a:avLst/>
          </a:prstGeom>
          <a:noFill/>
        </p:spPr>
        <p:txBody>
          <a:bodyPr wrap="none" lIns="182854" tIns="146283" rIns="182854" bIns="146283"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Service</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Provider</a:t>
            </a:r>
          </a:p>
        </p:txBody>
      </p:sp>
      <p:sp>
        <p:nvSpPr>
          <p:cNvPr id="55" name="TextBox 54"/>
          <p:cNvSpPr txBox="1"/>
          <p:nvPr/>
        </p:nvSpPr>
        <p:spPr>
          <a:xfrm>
            <a:off x="9174982" y="4239532"/>
            <a:ext cx="1135336" cy="690680"/>
          </a:xfrm>
          <a:prstGeom prst="rect">
            <a:avLst/>
          </a:prstGeom>
          <a:noFill/>
        </p:spPr>
        <p:txBody>
          <a:bodyPr wrap="none" lIns="182854" tIns="146283" rIns="182854" bIns="146283"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Microsoft</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Azure</a:t>
            </a:r>
          </a:p>
        </p:txBody>
      </p:sp>
      <p:sp>
        <p:nvSpPr>
          <p:cNvPr id="56" name="TextBox 55"/>
          <p:cNvSpPr txBox="1"/>
          <p:nvPr/>
        </p:nvSpPr>
        <p:spPr>
          <a:xfrm>
            <a:off x="7249182" y="3265837"/>
            <a:ext cx="1343688" cy="464800"/>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gradFill>
                  <a:gsLst>
                    <a:gs pos="16250">
                      <a:schemeClr val="tx2"/>
                    </a:gs>
                    <a:gs pos="41000">
                      <a:schemeClr val="tx2"/>
                    </a:gs>
                  </a:gsLst>
                  <a:lin ang="5400000" scaled="0"/>
                </a:gradFill>
                <a:effectLst/>
                <a:uLnTx/>
                <a:uFillTx/>
              </a:rPr>
              <a:t>Run anywhere</a:t>
            </a:r>
          </a:p>
        </p:txBody>
      </p:sp>
      <p:sp>
        <p:nvSpPr>
          <p:cNvPr id="38" name="Freeform 9"/>
          <p:cNvSpPr>
            <a:spLocks noEditPoints="1"/>
          </p:cNvSpPr>
          <p:nvPr/>
        </p:nvSpPr>
        <p:spPr bwMode="black">
          <a:xfrm>
            <a:off x="3479139" y="5819720"/>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69696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Right Arrow 39"/>
          <p:cNvSpPr/>
          <p:nvPr/>
        </p:nvSpPr>
        <p:spPr bwMode="auto">
          <a:xfrm rot="16200000">
            <a:off x="5169034" y="4207865"/>
            <a:ext cx="490105" cy="333051"/>
          </a:xfrm>
          <a:prstGeom prst="rightArrow">
            <a:avLst/>
          </a:prstGeom>
          <a:solidFill>
            <a:srgbClr val="002060"/>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 name="Right Arrow 41"/>
          <p:cNvSpPr/>
          <p:nvPr/>
        </p:nvSpPr>
        <p:spPr bwMode="auto">
          <a:xfrm rot="16200000">
            <a:off x="6197172" y="4207865"/>
            <a:ext cx="490105" cy="333051"/>
          </a:xfrm>
          <a:prstGeom prst="rightArrow">
            <a:avLst/>
          </a:prstGeom>
          <a:solidFill>
            <a:srgbClr val="002060"/>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32111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0" dirty="0"/>
              <a:t>Docker integration</a:t>
            </a:r>
            <a:br>
              <a:rPr lang="en-US" dirty="0"/>
            </a:br>
            <a:r>
              <a:rPr lang="en-US" sz="3100" dirty="0">
                <a:gradFill>
                  <a:gsLst>
                    <a:gs pos="11250">
                      <a:schemeClr val="tx2"/>
                    </a:gs>
                    <a:gs pos="46000">
                      <a:schemeClr val="tx2"/>
                    </a:gs>
                  </a:gsLst>
                  <a:lin ang="5400000" scaled="0"/>
                </a:gradFill>
              </a:rPr>
              <a:t>Joint strategic investments to drive containers forward</a:t>
            </a:r>
            <a:endParaRPr lang="en-US" sz="4400" dirty="0">
              <a:gradFill>
                <a:gsLst>
                  <a:gs pos="11250">
                    <a:schemeClr val="tx2"/>
                  </a:gs>
                  <a:gs pos="46000">
                    <a:schemeClr val="tx2"/>
                  </a:gs>
                </a:gsLst>
                <a:lin ang="5400000" scaled="0"/>
              </a:gradFill>
            </a:endParaRPr>
          </a:p>
        </p:txBody>
      </p:sp>
      <p:sp>
        <p:nvSpPr>
          <p:cNvPr id="3" name="Text Placeholder 2"/>
          <p:cNvSpPr>
            <a:spLocks noGrp="1"/>
          </p:cNvSpPr>
          <p:nvPr>
            <p:ph type="body" sz="quarter" idx="10"/>
          </p:nvPr>
        </p:nvSpPr>
        <p:spPr>
          <a:xfrm>
            <a:off x="287338" y="2139950"/>
            <a:ext cx="5224462" cy="3340786"/>
          </a:xfrm>
        </p:spPr>
        <p:txBody>
          <a:bodyPr/>
          <a:lstStyle/>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Hub in Azure: </a:t>
            </a:r>
            <a:r>
              <a:rPr lang="en-US" sz="1600" dirty="0"/>
              <a:t>Huge collection of open and curated applications available for download</a:t>
            </a:r>
          </a:p>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Collaboration: </a:t>
            </a:r>
            <a:r>
              <a:rPr lang="en-US" sz="1600" dirty="0"/>
              <a:t>Bring Windows Server containers </a:t>
            </a:r>
            <a:br>
              <a:rPr lang="en-US" sz="1600" dirty="0"/>
            </a:br>
            <a:r>
              <a:rPr lang="en-US" sz="1600" dirty="0"/>
              <a:t>to the Docker ecosystem to expand the reach of both developer communities</a:t>
            </a:r>
          </a:p>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Engine: </a:t>
            </a:r>
            <a:r>
              <a:rPr lang="en-US" sz="1600" dirty="0"/>
              <a:t>Docker Engine for Windows Server containers will be developed under the aegis of the Docker open source project</a:t>
            </a:r>
          </a:p>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client: </a:t>
            </a:r>
            <a:r>
              <a:rPr lang="en-US" sz="1600" dirty="0"/>
              <a:t>Windows customers will be able to use the same standard Docker client and interface on multiple development environments</a:t>
            </a:r>
          </a:p>
        </p:txBody>
      </p:sp>
      <p:sp>
        <p:nvSpPr>
          <p:cNvPr id="8" name="Rectangle 7"/>
          <p:cNvSpPr/>
          <p:nvPr/>
        </p:nvSpPr>
        <p:spPr bwMode="auto">
          <a:xfrm>
            <a:off x="6216644" y="2473399"/>
            <a:ext cx="4066598" cy="685703"/>
          </a:xfrm>
          <a:prstGeom prst="rect">
            <a:avLst/>
          </a:prstGeom>
          <a:gradFill>
            <a:gsLst>
              <a:gs pos="11250">
                <a:schemeClr val="tx2"/>
              </a:gs>
              <a:gs pos="46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Docker</a:t>
            </a: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Client</a:t>
            </a:r>
          </a:p>
        </p:txBody>
      </p:sp>
      <p:sp>
        <p:nvSpPr>
          <p:cNvPr id="9" name="Rectangle 8"/>
          <p:cNvSpPr/>
          <p:nvPr/>
        </p:nvSpPr>
        <p:spPr bwMode="auto">
          <a:xfrm>
            <a:off x="6216644" y="3202529"/>
            <a:ext cx="1999966" cy="61903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742807"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a:t>
            </a:r>
          </a:p>
        </p:txBody>
      </p:sp>
      <p:sp>
        <p:nvSpPr>
          <p:cNvPr id="10" name="Rectangle 9"/>
          <p:cNvSpPr/>
          <p:nvPr/>
        </p:nvSpPr>
        <p:spPr bwMode="auto">
          <a:xfrm>
            <a:off x="8283275" y="3202529"/>
            <a:ext cx="1999966" cy="61903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628530"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Linux</a:t>
            </a:r>
          </a:p>
        </p:txBody>
      </p:sp>
      <p:sp>
        <p:nvSpPr>
          <p:cNvPr id="11" name="Rectangle 10"/>
          <p:cNvSpPr/>
          <p:nvPr/>
        </p:nvSpPr>
        <p:spPr bwMode="auto">
          <a:xfrm>
            <a:off x="6216644" y="3864992"/>
            <a:ext cx="1999966" cy="6190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(Daemon)</a:t>
            </a:r>
          </a:p>
        </p:txBody>
      </p:sp>
      <p:sp>
        <p:nvSpPr>
          <p:cNvPr id="13" name="Rectangle 12"/>
          <p:cNvSpPr/>
          <p:nvPr/>
        </p:nvSpPr>
        <p:spPr bwMode="auto">
          <a:xfrm>
            <a:off x="6216644" y="4527457"/>
            <a:ext cx="1999966" cy="619037"/>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Windows Server</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Container Support</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199" b="0" i="0" u="none" strike="noStrike" kern="0" cap="none" spc="0" normalizeH="0" baseline="0" noProof="0" dirty="0" err="1">
              <a:ln>
                <a:noFill/>
              </a:ln>
              <a:gradFill>
                <a:gsLst>
                  <a:gs pos="0">
                    <a:schemeClr val="tx1"/>
                  </a:gs>
                  <a:gs pos="100000">
                    <a:schemeClr val="tx1"/>
                  </a:gs>
                </a:gsLst>
                <a:lin ang="5400000" scaled="0"/>
              </a:gradFill>
              <a:effectLst/>
              <a:uLnTx/>
              <a:uFillTx/>
              <a:ea typeface="Segoe UI" pitchFamily="34" charset="0"/>
              <a:cs typeface="Segoe UI" pitchFamily="34" charset="0"/>
            </a:endParaRPr>
          </a:p>
        </p:txBody>
      </p:sp>
      <p:sp>
        <p:nvSpPr>
          <p:cNvPr id="16" name="Rectangle 15"/>
          <p:cNvSpPr/>
          <p:nvPr/>
        </p:nvSpPr>
        <p:spPr bwMode="auto">
          <a:xfrm>
            <a:off x="8283275" y="4527457"/>
            <a:ext cx="1999966" cy="619037"/>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Linux Container</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Support (LXC)</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376732" y="3180598"/>
            <a:ext cx="616088" cy="662681"/>
          </a:xfrm>
          <a:prstGeom prst="rect">
            <a:avLst/>
          </a:prstGeom>
        </p:spPr>
      </p:pic>
      <p:pic>
        <p:nvPicPr>
          <p:cNvPr id="19"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581627" y="3275669"/>
            <a:ext cx="455661" cy="47275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8283275" y="3864992"/>
            <a:ext cx="1999966" cy="6190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Docker</a:t>
            </a: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Engine</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(Daemon)</a:t>
            </a:r>
          </a:p>
        </p:txBody>
      </p:sp>
      <p:grpSp>
        <p:nvGrpSpPr>
          <p:cNvPr id="21" name="Group 20"/>
          <p:cNvGrpSpPr/>
          <p:nvPr/>
        </p:nvGrpSpPr>
        <p:grpSpPr>
          <a:xfrm>
            <a:off x="5624099" y="4715634"/>
            <a:ext cx="851728" cy="901640"/>
            <a:chOff x="4541521" y="2912451"/>
            <a:chExt cx="1259088" cy="1286605"/>
          </a:xfrm>
        </p:grpSpPr>
        <p:sp>
          <p:nvSpPr>
            <p:cNvPr id="23" name="Rectangle 22"/>
            <p:cNvSpPr/>
            <p:nvPr/>
          </p:nvSpPr>
          <p:spPr bwMode="auto">
            <a:xfrm>
              <a:off x="4541521" y="2912451"/>
              <a:ext cx="1259088" cy="1286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endParaRPr>
            </a:p>
          </p:txBody>
        </p:sp>
        <p:pic>
          <p:nvPicPr>
            <p:cNvPr id="24" name="Picture 2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25" name="Group 24"/>
          <p:cNvGrpSpPr/>
          <p:nvPr/>
        </p:nvGrpSpPr>
        <p:grpSpPr>
          <a:xfrm>
            <a:off x="10063378" y="4715636"/>
            <a:ext cx="848425" cy="899489"/>
            <a:chOff x="6004156" y="2912452"/>
            <a:chExt cx="1259089" cy="1286607"/>
          </a:xfrm>
        </p:grpSpPr>
        <p:sp>
          <p:nvSpPr>
            <p:cNvPr id="27" name="Rectangle 26"/>
            <p:cNvSpPr/>
            <p:nvPr/>
          </p:nvSpPr>
          <p:spPr bwMode="auto">
            <a:xfrm>
              <a:off x="6004156" y="2912452"/>
              <a:ext cx="1259089" cy="1286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endParaRPr>
            </a:p>
          </p:txBody>
        </p:sp>
        <p:pic>
          <p:nvPicPr>
            <p:cNvPr id="28" name="Picture 2" descr="http://www.iconsdb.com/icons/preview/white/linux-xxl.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p:cNvSpPr txBox="1"/>
          <p:nvPr/>
        </p:nvSpPr>
        <p:spPr>
          <a:xfrm>
            <a:off x="10581593" y="2343110"/>
            <a:ext cx="1245267" cy="1009031"/>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200"/>
              </a:spcAft>
              <a:buClrTx/>
              <a:buSzTx/>
              <a:buFontTx/>
              <a:buNone/>
              <a:tabLst/>
              <a:defRPr/>
            </a:pPr>
            <a:r>
              <a:rPr kumimoji="0" lang="en-US" sz="1199" b="1" i="0" u="none" strike="noStrike" kern="0" cap="none" spc="-30" normalizeH="0" baseline="0" noProof="0" dirty="0">
                <a:ln>
                  <a:noFill/>
                </a:ln>
                <a:gradFill>
                  <a:gsLst>
                    <a:gs pos="2917">
                      <a:schemeClr val="tx1"/>
                    </a:gs>
                    <a:gs pos="30000">
                      <a:schemeClr val="tx1"/>
                    </a:gs>
                  </a:gsLst>
                  <a:lin ang="5400000" scaled="0"/>
                </a:gradFill>
                <a:effectLst/>
                <a:uLnTx/>
                <a:uFillTx/>
              </a:rPr>
              <a:t>Docker.exe</a:t>
            </a:r>
          </a:p>
          <a:p>
            <a:pPr marL="0" marR="0" lvl="0" indent="0" defTabSz="914400" eaLnBrk="1" fontAlgn="auto" latinLnBrk="0" hangingPunct="1">
              <a:lnSpc>
                <a:spcPct val="90000"/>
              </a:lnSpc>
              <a:spcBef>
                <a:spcPts val="0"/>
              </a:spcBef>
              <a:spcAft>
                <a:spcPts val="2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Examples:</a:t>
            </a:r>
          </a:p>
          <a:p>
            <a:pPr marL="0" marR="0" lvl="0" indent="0" defTabSz="914400" eaLnBrk="1" fontAlgn="auto" latinLnBrk="0" hangingPunct="1">
              <a:lnSpc>
                <a:spcPct val="90000"/>
              </a:lnSpc>
              <a:spcBef>
                <a:spcPts val="0"/>
              </a:spcBef>
              <a:spcAft>
                <a:spcPts val="200"/>
              </a:spcAft>
              <a:buClrTx/>
              <a:buSzTx/>
              <a:buFontTx/>
              <a:buNone/>
              <a:tabLst/>
              <a:defRPr/>
            </a:pPr>
            <a:r>
              <a:rPr kumimoji="0" lang="en-US" sz="1099" b="0" i="0" u="none" strike="noStrike" kern="0" cap="none" spc="-30" normalizeH="0" baseline="0" noProof="0" dirty="0" err="1">
                <a:ln>
                  <a:noFill/>
                </a:ln>
                <a:gradFill>
                  <a:gsLst>
                    <a:gs pos="2917">
                      <a:schemeClr val="tx1"/>
                    </a:gs>
                    <a:gs pos="30000">
                      <a:schemeClr val="tx1"/>
                    </a:gs>
                  </a:gsLst>
                  <a:lin ang="5400000" scaled="0"/>
                </a:gradFill>
                <a:effectLst/>
                <a:uLnTx/>
                <a:uFillTx/>
              </a:rPr>
              <a:t>docker</a:t>
            </a: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 run</a:t>
            </a:r>
          </a:p>
          <a:p>
            <a:pPr marL="0" marR="0" lvl="0" indent="0" defTabSz="914400" eaLnBrk="1" fontAlgn="auto" latinLnBrk="0" hangingPunct="1">
              <a:lnSpc>
                <a:spcPct val="90000"/>
              </a:lnSpc>
              <a:spcBef>
                <a:spcPts val="0"/>
              </a:spcBef>
              <a:spcAft>
                <a:spcPts val="200"/>
              </a:spcAft>
              <a:buClrTx/>
              <a:buSzTx/>
              <a:buFontTx/>
              <a:buNone/>
              <a:tabLst/>
              <a:defRPr/>
            </a:pPr>
            <a:r>
              <a:rPr kumimoji="0" lang="en-US" sz="1099" b="0" i="0" u="none" strike="noStrike" kern="0" cap="none" spc="-30" normalizeH="0" baseline="0" noProof="0" dirty="0" err="1">
                <a:ln>
                  <a:noFill/>
                </a:ln>
                <a:gradFill>
                  <a:gsLst>
                    <a:gs pos="2917">
                      <a:schemeClr val="tx1"/>
                    </a:gs>
                    <a:gs pos="30000">
                      <a:schemeClr val="tx1"/>
                    </a:gs>
                  </a:gsLst>
                  <a:lin ang="5400000" scaled="0"/>
                </a:gradFill>
                <a:effectLst/>
                <a:uLnTx/>
                <a:uFillTx/>
              </a:rPr>
              <a:t>docker</a:t>
            </a: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 images</a:t>
            </a:r>
          </a:p>
        </p:txBody>
      </p:sp>
      <p:sp>
        <p:nvSpPr>
          <p:cNvPr id="31" name="TextBox 30"/>
          <p:cNvSpPr txBox="1"/>
          <p:nvPr/>
        </p:nvSpPr>
        <p:spPr>
          <a:xfrm>
            <a:off x="10581594" y="3601472"/>
            <a:ext cx="1838086" cy="1048269"/>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300"/>
              </a:spcAft>
              <a:buClrTx/>
              <a:buSzTx/>
              <a:buFontTx/>
              <a:buNone/>
              <a:tabLst/>
              <a:defRPr/>
            </a:pPr>
            <a:r>
              <a:rPr kumimoji="0" lang="en-US" sz="1199" b="1" i="0" u="none" strike="noStrike" kern="0" cap="none" spc="-30" normalizeH="0" baseline="0" noProof="0" dirty="0">
                <a:ln>
                  <a:noFill/>
                </a:ln>
                <a:gradFill>
                  <a:gsLst>
                    <a:gs pos="2917">
                      <a:schemeClr val="tx1"/>
                    </a:gs>
                    <a:gs pos="30000">
                      <a:schemeClr val="tx1"/>
                    </a:gs>
                  </a:gsLst>
                  <a:lin ang="5400000" scaled="0"/>
                </a:gradFill>
                <a:effectLst/>
                <a:uLnTx/>
                <a:uFillTx/>
              </a:rPr>
              <a:t>Docker Remote API</a:t>
            </a:r>
          </a:p>
          <a:p>
            <a:pPr marL="0" marR="0" lvl="0" indent="0" defTabSz="914400" eaLnBrk="1" fontAlgn="auto" latinLnBrk="0" hangingPunct="1">
              <a:lnSpc>
                <a:spcPct val="90000"/>
              </a:lnSpc>
              <a:spcBef>
                <a:spcPts val="0"/>
              </a:spcBef>
              <a:spcAft>
                <a:spcPts val="3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Examples:</a:t>
            </a:r>
          </a:p>
          <a:p>
            <a:pPr marL="0" marR="0" lvl="0" indent="0" defTabSz="914400" eaLnBrk="1" fontAlgn="auto" latinLnBrk="0" hangingPunct="1">
              <a:lnSpc>
                <a:spcPct val="90000"/>
              </a:lnSpc>
              <a:spcBef>
                <a:spcPts val="0"/>
              </a:spcBef>
              <a:spcAft>
                <a:spcPts val="3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GET   images/</a:t>
            </a:r>
            <a:r>
              <a:rPr kumimoji="0" lang="en-US" sz="1099" b="0" i="0" u="none" strike="noStrike" kern="0" cap="none" spc="-30" normalizeH="0" baseline="0" noProof="0" dirty="0" err="1">
                <a:ln>
                  <a:noFill/>
                </a:ln>
                <a:gradFill>
                  <a:gsLst>
                    <a:gs pos="2917">
                      <a:schemeClr val="tx1"/>
                    </a:gs>
                    <a:gs pos="30000">
                      <a:schemeClr val="tx1"/>
                    </a:gs>
                  </a:gsLst>
                  <a:lin ang="5400000" scaled="0"/>
                </a:gradFill>
                <a:effectLst/>
                <a:uLnTx/>
                <a:uFillTx/>
              </a:rPr>
              <a:t>json</a:t>
            </a:r>
            <a:endPar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3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POST  containers/create</a:t>
            </a:r>
          </a:p>
        </p:txBody>
      </p:sp>
      <p:cxnSp>
        <p:nvCxnSpPr>
          <p:cNvPr id="33" name="Straight Connector 32"/>
          <p:cNvCxnSpPr/>
          <p:nvPr/>
        </p:nvCxnSpPr>
        <p:spPr>
          <a:xfrm>
            <a:off x="10355115" y="3511476"/>
            <a:ext cx="14240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507046" y="3511476"/>
            <a:ext cx="0" cy="1123978"/>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355115" y="4634784"/>
            <a:ext cx="14240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507046" y="4073464"/>
            <a:ext cx="96824"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rot="10800000">
            <a:off x="5984667" y="3509475"/>
            <a:ext cx="151933" cy="1123978"/>
            <a:chOff x="5920233" y="3911537"/>
            <a:chExt cx="151954" cy="1124137"/>
          </a:xfrm>
        </p:grpSpPr>
        <p:cxnSp>
          <p:nvCxnSpPr>
            <p:cNvPr id="43" name="Straight Connector 42"/>
            <p:cNvCxnSpPr/>
            <p:nvPr/>
          </p:nvCxnSpPr>
          <p:spPr>
            <a:xfrm>
              <a:off x="5920233" y="3911537"/>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2187" y="3911537"/>
              <a:ext cx="0" cy="1124137"/>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920233" y="5035004"/>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10368072" y="2816250"/>
            <a:ext cx="229463" cy="0"/>
          </a:xfrm>
          <a:prstGeom prst="line">
            <a:avLst/>
          </a:prstGeom>
          <a:ln w="50800" cap="rnd">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5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How do I create a container?</a:t>
            </a:r>
          </a:p>
        </p:txBody>
      </p:sp>
    </p:spTree>
    <p:extLst>
      <p:ext uri="{BB962C8B-B14F-4D97-AF65-F5344CB8AC3E}">
        <p14:creationId xmlns:p14="http://schemas.microsoft.com/office/powerpoint/2010/main" val="418394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Run</a:t>
            </a:r>
          </a:p>
        </p:txBody>
      </p:sp>
      <p:sp>
        <p:nvSpPr>
          <p:cNvPr id="4" name="Text Placeholder 3"/>
          <p:cNvSpPr>
            <a:spLocks noGrp="1"/>
          </p:cNvSpPr>
          <p:nvPr>
            <p:ph type="body" sz="quarter" idx="10"/>
          </p:nvPr>
        </p:nvSpPr>
        <p:spPr>
          <a:xfrm>
            <a:off x="274638" y="1212850"/>
            <a:ext cx="11887200" cy="3447098"/>
          </a:xfrm>
        </p:spPr>
        <p:txBody>
          <a:bodyPr/>
          <a:lstStyle/>
          <a:p>
            <a:r>
              <a:rPr lang="en-US" dirty="0"/>
              <a:t>Creates and Starts a New Container</a:t>
            </a:r>
          </a:p>
          <a:p>
            <a:pPr lvl="1"/>
            <a:r>
              <a:rPr lang="en-US" dirty="0"/>
              <a:t>Runtime options</a:t>
            </a:r>
          </a:p>
          <a:p>
            <a:pPr lvl="2"/>
            <a:r>
              <a:rPr lang="en-US" dirty="0"/>
              <a:t>Name (network name and management name)</a:t>
            </a:r>
          </a:p>
          <a:p>
            <a:pPr lvl="2"/>
            <a:r>
              <a:rPr lang="en-US" dirty="0"/>
              <a:t>Interactive or Service</a:t>
            </a:r>
          </a:p>
          <a:p>
            <a:pPr lvl="2"/>
            <a:r>
              <a:rPr lang="en-US" dirty="0"/>
              <a:t>Network configuration</a:t>
            </a:r>
          </a:p>
          <a:p>
            <a:pPr lvl="2"/>
            <a:r>
              <a:rPr lang="en-US" dirty="0"/>
              <a:t>Resource management</a:t>
            </a:r>
          </a:p>
          <a:p>
            <a:pPr lvl="2"/>
            <a:r>
              <a:rPr lang="en-US" dirty="0"/>
              <a:t>Volume mappings</a:t>
            </a:r>
          </a:p>
          <a:p>
            <a:pPr lvl="2"/>
            <a:r>
              <a:rPr lang="en-US" dirty="0"/>
              <a:t>Isolation level</a:t>
            </a:r>
          </a:p>
          <a:p>
            <a:pPr lvl="1"/>
            <a:endParaRPr lang="en-US" dirty="0"/>
          </a:p>
        </p:txBody>
      </p:sp>
      <p:pic>
        <p:nvPicPr>
          <p:cNvPr id="2" name="Picture 1"/>
          <p:cNvPicPr>
            <a:picLocks noChangeAspect="1"/>
          </p:cNvPicPr>
          <p:nvPr/>
        </p:nvPicPr>
        <p:blipFill>
          <a:blip r:embed="rId3"/>
          <a:stretch>
            <a:fillRect/>
          </a:stretch>
        </p:blipFill>
        <p:spPr>
          <a:xfrm>
            <a:off x="5075237" y="3344862"/>
            <a:ext cx="7192379" cy="6658904"/>
          </a:xfrm>
          <a:prstGeom prst="rect">
            <a:avLst/>
          </a:prstGeom>
        </p:spPr>
      </p:pic>
      <p:pic>
        <p:nvPicPr>
          <p:cNvPr id="5" name="Picture 4"/>
          <p:cNvPicPr>
            <a:picLocks noChangeAspect="1"/>
          </p:cNvPicPr>
          <p:nvPr/>
        </p:nvPicPr>
        <p:blipFill>
          <a:blip r:embed="rId4"/>
          <a:stretch>
            <a:fillRect/>
          </a:stretch>
        </p:blipFill>
        <p:spPr>
          <a:xfrm>
            <a:off x="884237" y="4868862"/>
            <a:ext cx="6897063" cy="6658904"/>
          </a:xfrm>
          <a:prstGeom prst="rect">
            <a:avLst/>
          </a:prstGeom>
        </p:spPr>
      </p:pic>
    </p:spTree>
    <p:extLst>
      <p:ext uri="{BB962C8B-B14F-4D97-AF65-F5344CB8AC3E}">
        <p14:creationId xmlns:p14="http://schemas.microsoft.com/office/powerpoint/2010/main" val="374886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is a container image?</a:t>
            </a:r>
          </a:p>
        </p:txBody>
      </p:sp>
    </p:spTree>
    <p:extLst>
      <p:ext uri="{BB962C8B-B14F-4D97-AF65-F5344CB8AC3E}">
        <p14:creationId xmlns:p14="http://schemas.microsoft.com/office/powerpoint/2010/main" val="245722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rapezoid 37"/>
          <p:cNvSpPr/>
          <p:nvPr/>
        </p:nvSpPr>
        <p:spPr bwMode="auto">
          <a:xfrm rot="16200000">
            <a:off x="4183415" y="2521195"/>
            <a:ext cx="3886199" cy="4466731"/>
          </a:xfrm>
          <a:prstGeom prst="trapezoid">
            <a:avLst>
              <a:gd name="adj" fmla="val 3906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Container Image</a:t>
            </a:r>
          </a:p>
        </p:txBody>
      </p:sp>
      <p:sp>
        <p:nvSpPr>
          <p:cNvPr id="4" name="Text Placeholder 3"/>
          <p:cNvSpPr>
            <a:spLocks noGrp="1"/>
          </p:cNvSpPr>
          <p:nvPr>
            <p:ph type="body" sz="quarter" idx="10"/>
          </p:nvPr>
        </p:nvSpPr>
        <p:spPr>
          <a:xfrm>
            <a:off x="274638" y="1212850"/>
            <a:ext cx="11887200" cy="1994392"/>
          </a:xfrm>
        </p:spPr>
        <p:txBody>
          <a:bodyPr/>
          <a:lstStyle/>
          <a:p>
            <a:pPr lvl="1"/>
            <a:r>
              <a:rPr lang="en-US" sz="2800" dirty="0"/>
              <a:t>Analogous to a VHD and config file to a virtual machine</a:t>
            </a:r>
          </a:p>
          <a:p>
            <a:pPr lvl="1"/>
            <a:r>
              <a:rPr lang="en-US" sz="2800" dirty="0"/>
              <a:t>Created by running a container and capturing changes</a:t>
            </a:r>
          </a:p>
          <a:p>
            <a:pPr lvl="1"/>
            <a:r>
              <a:rPr lang="en-US" sz="2800" dirty="0"/>
              <a:t>Changes include files and registry</a:t>
            </a:r>
          </a:p>
          <a:p>
            <a:pPr lvl="1"/>
            <a:endParaRPr lang="en-US" sz="2800" dirty="0"/>
          </a:p>
        </p:txBody>
      </p:sp>
      <p:grpSp>
        <p:nvGrpSpPr>
          <p:cNvPr id="40" name="Group 39"/>
          <p:cNvGrpSpPr/>
          <p:nvPr/>
        </p:nvGrpSpPr>
        <p:grpSpPr>
          <a:xfrm>
            <a:off x="1951037" y="4049747"/>
            <a:ext cx="2689850" cy="1409630"/>
            <a:chOff x="1951037" y="4049747"/>
            <a:chExt cx="2689850" cy="1409630"/>
          </a:xfrm>
        </p:grpSpPr>
        <p:sp>
          <p:nvSpPr>
            <p:cNvPr id="29" name="Rectangle 2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Bracket 2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1" name="Left Bracket 3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8" name="Group 7"/>
          <p:cNvGrpSpPr/>
          <p:nvPr/>
        </p:nvGrpSpPr>
        <p:grpSpPr>
          <a:xfrm>
            <a:off x="8359880" y="2811460"/>
            <a:ext cx="3429000" cy="3886201"/>
            <a:chOff x="8359880" y="2811461"/>
            <a:chExt cx="3429000" cy="3886201"/>
          </a:xfrm>
        </p:grpSpPr>
        <p:sp>
          <p:nvSpPr>
            <p:cNvPr id="20" name="Rectangle 19"/>
            <p:cNvSpPr/>
            <p:nvPr/>
          </p:nvSpPr>
          <p:spPr bwMode="auto">
            <a:xfrm>
              <a:off x="8359880" y="2811461"/>
              <a:ext cx="3429000" cy="38862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a:t>
              </a:r>
            </a:p>
          </p:txBody>
        </p:sp>
        <p:sp>
          <p:nvSpPr>
            <p:cNvPr id="21" name="Rectangle 20"/>
            <p:cNvSpPr/>
            <p:nvPr/>
          </p:nvSpPr>
          <p:spPr bwMode="auto">
            <a:xfrm>
              <a:off x="8508925" y="3402047"/>
              <a:ext cx="3119512" cy="1295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u="sng" dirty="0"/>
                <a:t>Metadata</a:t>
              </a:r>
              <a:br>
                <a:rPr lang="en-US" u="sng" dirty="0"/>
              </a:br>
              <a:r>
                <a:rPr lang="en-US" sz="1400" dirty="0"/>
                <a:t>Name,</a:t>
              </a:r>
            </a:p>
            <a:p>
              <a:pPr algn="ctr" defTabSz="932472" fontAlgn="base">
                <a:lnSpc>
                  <a:spcPct val="90000"/>
                </a:lnSpc>
                <a:spcBef>
                  <a:spcPct val="0"/>
                </a:spcBef>
                <a:spcAft>
                  <a:spcPct val="0"/>
                </a:spcAft>
              </a:pPr>
              <a:r>
                <a:rPr lang="en-US" sz="1400" dirty="0"/>
                <a:t>Creation Data,</a:t>
              </a:r>
            </a:p>
            <a:p>
              <a:pPr algn="ctr" defTabSz="932472" fontAlgn="base">
                <a:lnSpc>
                  <a:spcPct val="90000"/>
                </a:lnSpc>
                <a:spcBef>
                  <a:spcPct val="0"/>
                </a:spcBef>
                <a:spcAft>
                  <a:spcPct val="0"/>
                </a:spcAft>
              </a:pPr>
              <a:r>
                <a:rPr lang="en-US" sz="1400" dirty="0"/>
                <a:t>Command To Execute,</a:t>
              </a:r>
            </a:p>
            <a:p>
              <a:pPr algn="ctr" defTabSz="932472" fontAlgn="base">
                <a:lnSpc>
                  <a:spcPct val="90000"/>
                </a:lnSpc>
                <a:spcBef>
                  <a:spcPct val="0"/>
                </a:spcBef>
                <a:spcAft>
                  <a:spcPct val="0"/>
                </a:spcAft>
              </a:pPr>
              <a:r>
                <a:rPr lang="en-US" sz="1400" dirty="0"/>
                <a:t>Dependences</a:t>
              </a:r>
            </a:p>
          </p:txBody>
        </p:sp>
        <p:sp>
          <p:nvSpPr>
            <p:cNvPr id="22" name="Rectangle 21"/>
            <p:cNvSpPr/>
            <p:nvPr/>
          </p:nvSpPr>
          <p:spPr bwMode="auto">
            <a:xfrm>
              <a:off x="8508925" y="4864071"/>
              <a:ext cx="3119512" cy="166696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u="sng" dirty="0"/>
                <a:t>Contents</a:t>
              </a:r>
            </a:p>
          </p:txBody>
        </p:sp>
        <p:grpSp>
          <p:nvGrpSpPr>
            <p:cNvPr id="7" name="Group 6"/>
            <p:cNvGrpSpPr/>
            <p:nvPr/>
          </p:nvGrpSpPr>
          <p:grpSpPr>
            <a:xfrm>
              <a:off x="8773281" y="5397471"/>
              <a:ext cx="2590800" cy="925183"/>
              <a:chOff x="8732837" y="5402262"/>
              <a:chExt cx="2590800" cy="925183"/>
            </a:xfrm>
          </p:grpSpPr>
          <p:grpSp>
            <p:nvGrpSpPr>
              <p:cNvPr id="2" name="Group 1"/>
              <p:cNvGrpSpPr/>
              <p:nvPr/>
            </p:nvGrpSpPr>
            <p:grpSpPr>
              <a:xfrm>
                <a:off x="9701384" y="5418292"/>
                <a:ext cx="715581" cy="886651"/>
                <a:chOff x="9617456" y="5554662"/>
                <a:chExt cx="715581" cy="886651"/>
              </a:xfrm>
            </p:grpSpPr>
            <p:sp>
              <p:nvSpPr>
                <p:cNvPr id="24" name="Freeform 5"/>
                <p:cNvSpPr>
                  <a:spLocks noChangeAspect="1" noEditPoints="1"/>
                </p:cNvSpPr>
                <p:nvPr/>
              </p:nvSpPr>
              <p:spPr bwMode="black">
                <a:xfrm>
                  <a:off x="9807482" y="5554662"/>
                  <a:ext cx="335530" cy="434058"/>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TextBox 25"/>
                <p:cNvSpPr txBox="1"/>
                <p:nvPr/>
              </p:nvSpPr>
              <p:spPr>
                <a:xfrm>
                  <a:off x="9617456" y="5951948"/>
                  <a:ext cx="71558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Files</a:t>
                  </a:r>
                </a:p>
              </p:txBody>
            </p:sp>
          </p:grpSp>
          <p:grpSp>
            <p:nvGrpSpPr>
              <p:cNvPr id="5" name="Group 4"/>
              <p:cNvGrpSpPr/>
              <p:nvPr/>
            </p:nvGrpSpPr>
            <p:grpSpPr>
              <a:xfrm>
                <a:off x="10376005" y="5402262"/>
                <a:ext cx="947632" cy="925183"/>
                <a:chOff x="10194054" y="5538632"/>
                <a:chExt cx="947632" cy="925183"/>
              </a:xfrm>
            </p:grpSpPr>
            <p:sp>
              <p:nvSpPr>
                <p:cNvPr id="25" name="Freeform 79"/>
                <p:cNvSpPr>
                  <a:spLocks noChangeAspect="1" noEditPoints="1"/>
                </p:cNvSpPr>
                <p:nvPr/>
              </p:nvSpPr>
              <p:spPr bwMode="black">
                <a:xfrm>
                  <a:off x="10501331" y="553863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10194054" y="5974450"/>
                  <a:ext cx="9476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Folders</a:t>
                  </a:r>
                </a:p>
              </p:txBody>
            </p:sp>
          </p:grpSp>
          <p:grpSp>
            <p:nvGrpSpPr>
              <p:cNvPr id="6" name="Group 5"/>
              <p:cNvGrpSpPr/>
              <p:nvPr/>
            </p:nvGrpSpPr>
            <p:grpSpPr>
              <a:xfrm>
                <a:off x="8732837" y="5445078"/>
                <a:ext cx="1009507" cy="859864"/>
                <a:chOff x="8895273" y="5581448"/>
                <a:chExt cx="1009507" cy="859864"/>
              </a:xfrm>
            </p:grpSpPr>
            <p:sp>
              <p:nvSpPr>
                <p:cNvPr id="18" name="Freeform 26"/>
                <p:cNvSpPr>
                  <a:spLocks noEditPoints="1"/>
                </p:cNvSpPr>
                <p:nvPr/>
              </p:nvSpPr>
              <p:spPr bwMode="auto">
                <a:xfrm>
                  <a:off x="9224777" y="558144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dirty="0"/>
                </a:p>
              </p:txBody>
            </p:sp>
            <p:sp>
              <p:nvSpPr>
                <p:cNvPr id="23" name="TextBox 22"/>
                <p:cNvSpPr txBox="1"/>
                <p:nvPr/>
              </p:nvSpPr>
              <p:spPr>
                <a:xfrm>
                  <a:off x="8895273" y="5951947"/>
                  <a:ext cx="100950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Registry</a:t>
                  </a:r>
                </a:p>
              </p:txBody>
            </p:sp>
          </p:grpSp>
        </p:grpSp>
      </p:grpSp>
    </p:spTree>
    <p:extLst>
      <p:ext uri="{BB962C8B-B14F-4D97-AF65-F5344CB8AC3E}">
        <p14:creationId xmlns:p14="http://schemas.microsoft.com/office/powerpoint/2010/main" val="18053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1000"/>
                                        <p:tgtEl>
                                          <p:spTgt spid="38"/>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5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75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75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71385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3" grpId="0" animBg="1"/>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p:cNvSpPr/>
          <p:nvPr/>
        </p:nvSpPr>
        <p:spPr bwMode="auto">
          <a:xfrm rot="2340000">
            <a:off x="6872390" y="44664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2" name="Rectangle 21"/>
          <p:cNvSpPr/>
          <p:nvPr/>
        </p:nvSpPr>
        <p:spPr bwMode="auto">
          <a:xfrm>
            <a:off x="7714440" y="41830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26" name="Rectangle: Rounded Corners 25"/>
          <p:cNvSpPr/>
          <p:nvPr/>
        </p:nvSpPr>
        <p:spPr bwMode="auto">
          <a:xfrm>
            <a:off x="9162240" y="47151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Folders and Files</a:t>
            </a:r>
            <a:endParaRPr lang="en-US" sz="2000" dirty="0">
              <a:gradFill>
                <a:gsLst>
                  <a:gs pos="5439">
                    <a:srgbClr val="F8F8F8"/>
                  </a:gs>
                  <a:gs pos="10000">
                    <a:srgbClr val="F8F8F8"/>
                  </a:gs>
                </a:gsLst>
                <a:lin ang="5400000" scaled="0"/>
              </a:gradFill>
            </a:endParaRPr>
          </a:p>
        </p:txBody>
      </p:sp>
      <p:sp>
        <p:nvSpPr>
          <p:cNvPr id="27" name="TextBox 26"/>
          <p:cNvSpPr txBox="1"/>
          <p:nvPr/>
        </p:nvSpPr>
        <p:spPr>
          <a:xfrm>
            <a:off x="9336574" y="5466842"/>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28" name="Freeform 5"/>
          <p:cNvSpPr>
            <a:spLocks noChangeAspect="1" noEditPoints="1"/>
          </p:cNvSpPr>
          <p:nvPr/>
        </p:nvSpPr>
        <p:spPr bwMode="black">
          <a:xfrm>
            <a:off x="9662206" y="51832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9" name="Freeform 79"/>
          <p:cNvSpPr>
            <a:spLocks noChangeAspect="1" noEditPoints="1"/>
          </p:cNvSpPr>
          <p:nvPr/>
        </p:nvSpPr>
        <p:spPr bwMode="black">
          <a:xfrm>
            <a:off x="10461782"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0209024" y="5467358"/>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31" name="Freeform 79"/>
          <p:cNvSpPr>
            <a:spLocks noChangeAspect="1" noEditPoints="1"/>
          </p:cNvSpPr>
          <p:nvPr/>
        </p:nvSpPr>
        <p:spPr bwMode="black">
          <a:xfrm>
            <a:off x="11248734"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0845885" y="5472371"/>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33" name="Freeform 79"/>
          <p:cNvSpPr>
            <a:spLocks noChangeAspect="1" noEditPoints="1"/>
          </p:cNvSpPr>
          <p:nvPr/>
        </p:nvSpPr>
        <p:spPr bwMode="black">
          <a:xfrm>
            <a:off x="9657588" y="59711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087769" y="6261870"/>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35" name="Freeform 79"/>
          <p:cNvSpPr>
            <a:spLocks noChangeAspect="1" noEditPoints="1"/>
          </p:cNvSpPr>
          <p:nvPr/>
        </p:nvSpPr>
        <p:spPr bwMode="black">
          <a:xfrm>
            <a:off x="10461782"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10299593" y="6254351"/>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7" name="Freeform 79"/>
          <p:cNvSpPr>
            <a:spLocks noChangeAspect="1" noEditPoints="1"/>
          </p:cNvSpPr>
          <p:nvPr/>
        </p:nvSpPr>
        <p:spPr bwMode="black">
          <a:xfrm>
            <a:off x="11248734"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0967134" y="6259364"/>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sp>
        <p:nvSpPr>
          <p:cNvPr id="39" name="Rectangle: Rounded Corners 38"/>
          <p:cNvSpPr/>
          <p:nvPr/>
        </p:nvSpPr>
        <p:spPr bwMode="auto">
          <a:xfrm>
            <a:off x="7795758" y="47151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grpSp>
        <p:nvGrpSpPr>
          <p:cNvPr id="40" name="Group 39"/>
          <p:cNvGrpSpPr/>
          <p:nvPr/>
        </p:nvGrpSpPr>
        <p:grpSpPr>
          <a:xfrm>
            <a:off x="7763992" y="52620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HKLM</a:t>
              </a:r>
            </a:p>
          </p:txBody>
        </p:sp>
      </p:grpSp>
      <p:grpSp>
        <p:nvGrpSpPr>
          <p:cNvPr id="43" name="Group 42"/>
          <p:cNvGrpSpPr/>
          <p:nvPr/>
        </p:nvGrpSpPr>
        <p:grpSpPr>
          <a:xfrm>
            <a:off x="8317996" y="52620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HKCU</a:t>
              </a:r>
            </a:p>
          </p:txBody>
        </p:sp>
      </p:grpSp>
      <p:grpSp>
        <p:nvGrpSpPr>
          <p:cNvPr id="46" name="Group 45"/>
          <p:cNvGrpSpPr/>
          <p:nvPr/>
        </p:nvGrpSpPr>
        <p:grpSpPr>
          <a:xfrm>
            <a:off x="7793257" y="60204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HKCR</a:t>
              </a:r>
            </a:p>
          </p:txBody>
        </p:sp>
      </p:grpSp>
      <p:grpSp>
        <p:nvGrpSpPr>
          <p:cNvPr id="49" name="Group 48"/>
          <p:cNvGrpSpPr/>
          <p:nvPr/>
        </p:nvGrpSpPr>
        <p:grpSpPr>
          <a:xfrm>
            <a:off x="8344562" y="60115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HKU</a:t>
              </a:r>
            </a:p>
          </p:txBody>
        </p:sp>
      </p:grpSp>
    </p:spTree>
    <p:extLst>
      <p:ext uri="{BB962C8B-B14F-4D97-AF65-F5344CB8AC3E}">
        <p14:creationId xmlns:p14="http://schemas.microsoft.com/office/powerpoint/2010/main" val="259694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750"/>
                                        <p:tgtEl>
                                          <p:spTgt spid="2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750"/>
                                        <p:tgtEl>
                                          <p:spTgt spid="2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750"/>
                                        <p:tgtEl>
                                          <p:spTgt spid="30"/>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50"/>
                                        <p:tgtEl>
                                          <p:spTgt spid="3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750"/>
                                        <p:tgtEl>
                                          <p:spTgt spid="34"/>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750"/>
                                        <p:tgtEl>
                                          <p:spTgt spid="3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750"/>
                                        <p:tgtEl>
                                          <p:spTgt spid="38"/>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750"/>
                                        <p:tgtEl>
                                          <p:spTgt spid="39"/>
                                        </p:tgtEl>
                                      </p:cBhvr>
                                    </p:animEffect>
                                  </p:childTnLst>
                                </p:cTn>
                              </p:par>
                              <p:par>
                                <p:cTn id="53" presetID="10" presetClass="entr" presetSubtype="0" fill="hold" nodeType="withEffect">
                                  <p:stCondLst>
                                    <p:cond delay="5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750"/>
                                        <p:tgtEl>
                                          <p:spTgt spid="40"/>
                                        </p:tgtEl>
                                      </p:cBhvr>
                                    </p:animEffect>
                                  </p:childTnLst>
                                </p:cTn>
                              </p:par>
                              <p:par>
                                <p:cTn id="56" presetID="10" presetClass="entr" presetSubtype="0" fill="hold" nodeType="withEffect">
                                  <p:stCondLst>
                                    <p:cond delay="5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750"/>
                                        <p:tgtEl>
                                          <p:spTgt spid="43"/>
                                        </p:tgtEl>
                                      </p:cBhvr>
                                    </p:animEffect>
                                  </p:childTnLst>
                                </p:cTn>
                              </p:par>
                              <p:par>
                                <p:cTn id="59" presetID="10" presetClass="entr" presetSubtype="0" fill="hold" nodeType="withEffect">
                                  <p:stCondLst>
                                    <p:cond delay="50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750"/>
                                        <p:tgtEl>
                                          <p:spTgt spid="46"/>
                                        </p:tgtEl>
                                      </p:cBhvr>
                                    </p:animEffect>
                                  </p:childTnLst>
                                </p:cTn>
                              </p:par>
                              <p:par>
                                <p:cTn id="62" presetID="10" presetClass="entr" presetSubtype="0" fill="hold" nodeType="withEffect">
                                  <p:stCondLst>
                                    <p:cond delay="50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P spid="27" grpId="0"/>
      <p:bldP spid="28" grpId="0" animBg="1"/>
      <p:bldP spid="29" grpId="0" animBg="1"/>
      <p:bldP spid="30" grpId="0"/>
      <p:bldP spid="31" grpId="0" animBg="1"/>
      <p:bldP spid="32" grpId="0"/>
      <p:bldP spid="33" grpId="0" animBg="1"/>
      <p:bldP spid="34" grpId="0"/>
      <p:bldP spid="35" grpId="0" animBg="1"/>
      <p:bldP spid="36" grpId="0"/>
      <p:bldP spid="37" grpId="0" animBg="1"/>
      <p:bldP spid="38" grpId="0"/>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ight Triangle 51"/>
          <p:cNvSpPr/>
          <p:nvPr/>
        </p:nvSpPr>
        <p:spPr bwMode="auto">
          <a:xfrm rot="2340000">
            <a:off x="6896723" y="1660770"/>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8" name="Right Triangle 17"/>
          <p:cNvSpPr/>
          <p:nvPr/>
        </p:nvSpPr>
        <p:spPr bwMode="auto">
          <a:xfrm rot="2340000">
            <a:off x="6872390" y="44664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2" name="Rectangle 21"/>
          <p:cNvSpPr/>
          <p:nvPr/>
        </p:nvSpPr>
        <p:spPr bwMode="auto">
          <a:xfrm>
            <a:off x="7714440" y="41830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26" name="Rectangle: Rounded Corners 25"/>
          <p:cNvSpPr/>
          <p:nvPr/>
        </p:nvSpPr>
        <p:spPr bwMode="auto">
          <a:xfrm>
            <a:off x="9162240" y="47151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Folders and Files</a:t>
            </a:r>
          </a:p>
        </p:txBody>
      </p:sp>
      <p:sp>
        <p:nvSpPr>
          <p:cNvPr id="27" name="TextBox 26"/>
          <p:cNvSpPr txBox="1"/>
          <p:nvPr/>
        </p:nvSpPr>
        <p:spPr>
          <a:xfrm>
            <a:off x="9336574" y="5466842"/>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28" name="Freeform 5"/>
          <p:cNvSpPr>
            <a:spLocks noChangeAspect="1" noEditPoints="1"/>
          </p:cNvSpPr>
          <p:nvPr/>
        </p:nvSpPr>
        <p:spPr bwMode="black">
          <a:xfrm>
            <a:off x="9662206" y="51832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9" name="Freeform 79"/>
          <p:cNvSpPr>
            <a:spLocks noChangeAspect="1" noEditPoints="1"/>
          </p:cNvSpPr>
          <p:nvPr/>
        </p:nvSpPr>
        <p:spPr bwMode="black">
          <a:xfrm>
            <a:off x="10461782"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0209024" y="5467358"/>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31" name="Freeform 79"/>
          <p:cNvSpPr>
            <a:spLocks noChangeAspect="1" noEditPoints="1"/>
          </p:cNvSpPr>
          <p:nvPr/>
        </p:nvSpPr>
        <p:spPr bwMode="black">
          <a:xfrm>
            <a:off x="11248734"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0845885" y="5472371"/>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33" name="Freeform 79"/>
          <p:cNvSpPr>
            <a:spLocks noChangeAspect="1" noEditPoints="1"/>
          </p:cNvSpPr>
          <p:nvPr/>
        </p:nvSpPr>
        <p:spPr bwMode="black">
          <a:xfrm>
            <a:off x="9657588" y="59711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087769" y="6261870"/>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35" name="Freeform 79"/>
          <p:cNvSpPr>
            <a:spLocks noChangeAspect="1" noEditPoints="1"/>
          </p:cNvSpPr>
          <p:nvPr/>
        </p:nvSpPr>
        <p:spPr bwMode="black">
          <a:xfrm>
            <a:off x="10461782"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10299593" y="6254351"/>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7" name="Freeform 79"/>
          <p:cNvSpPr>
            <a:spLocks noChangeAspect="1" noEditPoints="1"/>
          </p:cNvSpPr>
          <p:nvPr/>
        </p:nvSpPr>
        <p:spPr bwMode="black">
          <a:xfrm>
            <a:off x="11248734"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0967134" y="6259364"/>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sp>
        <p:nvSpPr>
          <p:cNvPr id="39" name="Rectangle: Rounded Corners 38"/>
          <p:cNvSpPr/>
          <p:nvPr/>
        </p:nvSpPr>
        <p:spPr bwMode="auto">
          <a:xfrm>
            <a:off x="7795758" y="47151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grpSp>
        <p:nvGrpSpPr>
          <p:cNvPr id="40" name="Group 39"/>
          <p:cNvGrpSpPr/>
          <p:nvPr/>
        </p:nvGrpSpPr>
        <p:grpSpPr>
          <a:xfrm>
            <a:off x="7763992" y="52620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HKLM</a:t>
              </a:r>
            </a:p>
          </p:txBody>
        </p:sp>
      </p:grpSp>
      <p:grpSp>
        <p:nvGrpSpPr>
          <p:cNvPr id="43" name="Group 42"/>
          <p:cNvGrpSpPr/>
          <p:nvPr/>
        </p:nvGrpSpPr>
        <p:grpSpPr>
          <a:xfrm>
            <a:off x="8317996" y="52620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HKCU</a:t>
              </a:r>
            </a:p>
          </p:txBody>
        </p:sp>
      </p:grpSp>
      <p:grpSp>
        <p:nvGrpSpPr>
          <p:cNvPr id="46" name="Group 45"/>
          <p:cNvGrpSpPr/>
          <p:nvPr/>
        </p:nvGrpSpPr>
        <p:grpSpPr>
          <a:xfrm>
            <a:off x="7793257" y="60204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HKCR</a:t>
              </a:r>
            </a:p>
          </p:txBody>
        </p:sp>
      </p:grpSp>
      <p:grpSp>
        <p:nvGrpSpPr>
          <p:cNvPr id="49" name="Group 48"/>
          <p:cNvGrpSpPr/>
          <p:nvPr/>
        </p:nvGrpSpPr>
        <p:grpSpPr>
          <a:xfrm>
            <a:off x="8344562" y="60115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HKU</a:t>
              </a:r>
            </a:p>
          </p:txBody>
        </p:sp>
      </p:grpSp>
      <p:sp>
        <p:nvSpPr>
          <p:cNvPr id="53" name="Rectangle 52"/>
          <p:cNvSpPr/>
          <p:nvPr/>
        </p:nvSpPr>
        <p:spPr bwMode="auto">
          <a:xfrm>
            <a:off x="7711061" y="1377410"/>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54" name="Rectangle: Rounded Corners 53"/>
          <p:cNvSpPr/>
          <p:nvPr/>
        </p:nvSpPr>
        <p:spPr bwMode="auto">
          <a:xfrm>
            <a:off x="9158861" y="1909473"/>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Folders and Files</a:t>
            </a:r>
          </a:p>
        </p:txBody>
      </p:sp>
      <p:sp>
        <p:nvSpPr>
          <p:cNvPr id="55" name="TextBox 54"/>
          <p:cNvSpPr txBox="1"/>
          <p:nvPr/>
        </p:nvSpPr>
        <p:spPr>
          <a:xfrm>
            <a:off x="10463759" y="3372165"/>
            <a:ext cx="1021755"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mysite.html</a:t>
            </a:r>
          </a:p>
        </p:txBody>
      </p:sp>
      <p:sp>
        <p:nvSpPr>
          <p:cNvPr id="56" name="Freeform 5"/>
          <p:cNvSpPr>
            <a:spLocks noChangeAspect="1" noEditPoints="1"/>
          </p:cNvSpPr>
          <p:nvPr/>
        </p:nvSpPr>
        <p:spPr bwMode="black">
          <a:xfrm>
            <a:off x="10823053" y="3088619"/>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67" name="Rectangle: Rounded Corners 66"/>
          <p:cNvSpPr/>
          <p:nvPr/>
        </p:nvSpPr>
        <p:spPr bwMode="auto">
          <a:xfrm>
            <a:off x="7792379" y="1909473"/>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sp>
        <p:nvSpPr>
          <p:cNvPr id="69" name="Freeform 26"/>
          <p:cNvSpPr>
            <a:spLocks noEditPoints="1"/>
          </p:cNvSpPr>
          <p:nvPr/>
        </p:nvSpPr>
        <p:spPr bwMode="auto">
          <a:xfrm>
            <a:off x="7956675" y="2456375"/>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85" name="Straight Connector 84"/>
          <p:cNvCxnSpPr>
            <a:cxnSpLocks/>
          </p:cNvCxnSpPr>
          <p:nvPr/>
        </p:nvCxnSpPr>
        <p:spPr>
          <a:xfrm flipH="1">
            <a:off x="10615246" y="2715278"/>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0608170" y="3249690"/>
            <a:ext cx="23086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reeform 79"/>
          <p:cNvSpPr>
            <a:spLocks noChangeAspect="1" noEditPoints="1"/>
          </p:cNvSpPr>
          <p:nvPr/>
        </p:nvSpPr>
        <p:spPr bwMode="black">
          <a:xfrm>
            <a:off x="10458403" y="237764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10398760" y="2821386"/>
            <a:ext cx="436017" cy="138499"/>
          </a:xfrm>
          <a:prstGeom prst="rect">
            <a:avLst/>
          </a:prstGeom>
          <a:solidFill>
            <a:schemeClr val="tx2"/>
          </a:solidFill>
        </p:spPr>
        <p:txBody>
          <a:bodyPr wrap="none" lIns="0" tIns="0" rIns="0" bIns="0" rtlCol="0">
            <a:spAutoFit/>
          </a:bodyPr>
          <a:lstStyle/>
          <a:p>
            <a:pPr algn="ctr">
              <a:lnSpc>
                <a:spcPct val="90000"/>
              </a:lnSpc>
              <a:spcAft>
                <a:spcPts val="600"/>
              </a:spcAft>
            </a:pPr>
            <a:r>
              <a:rPr lang="en-US" sz="1000" dirty="0" err="1">
                <a:solidFill>
                  <a:schemeClr val="bg1"/>
                </a:solidFill>
              </a:rPr>
              <a:t>inetpub</a:t>
            </a:r>
            <a:endParaRPr lang="en-US" sz="1000" dirty="0">
              <a:solidFill>
                <a:schemeClr val="bg1"/>
              </a:solidFill>
            </a:endParaRPr>
          </a:p>
        </p:txBody>
      </p:sp>
      <p:sp>
        <p:nvSpPr>
          <p:cNvPr id="90" name="Freeform 17"/>
          <p:cNvSpPr>
            <a:spLocks noEditPoints="1"/>
          </p:cNvSpPr>
          <p:nvPr/>
        </p:nvSpPr>
        <p:spPr bwMode="auto">
          <a:xfrm>
            <a:off x="8281215" y="3108621"/>
            <a:ext cx="374650" cy="40481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TextBox 91"/>
          <p:cNvSpPr txBox="1"/>
          <p:nvPr/>
        </p:nvSpPr>
        <p:spPr>
          <a:xfrm>
            <a:off x="8038680" y="3560228"/>
            <a:ext cx="733811" cy="276999"/>
          </a:xfrm>
          <a:prstGeom prst="rect">
            <a:avLst/>
          </a:prstGeom>
          <a:solidFill>
            <a:schemeClr val="tx2"/>
          </a:solidFill>
        </p:spPr>
        <p:txBody>
          <a:bodyPr wrap="square" lIns="0" tIns="0" rIns="0" bIns="0" rtlCol="0">
            <a:spAutoFit/>
          </a:bodyPr>
          <a:lstStyle/>
          <a:p>
            <a:pPr algn="ctr">
              <a:lnSpc>
                <a:spcPct val="90000"/>
              </a:lnSpc>
              <a:spcAft>
                <a:spcPts val="600"/>
              </a:spcAft>
            </a:pPr>
            <a:r>
              <a:rPr lang="en-US" sz="1000" dirty="0">
                <a:solidFill>
                  <a:schemeClr val="bg1"/>
                </a:solidFill>
              </a:rPr>
              <a:t>SOFTWARE/</a:t>
            </a:r>
            <a:r>
              <a:rPr lang="en-US" sz="1000" dirty="0" err="1">
                <a:solidFill>
                  <a:schemeClr val="bg1"/>
                </a:solidFill>
              </a:rPr>
              <a:t>mykey</a:t>
            </a:r>
            <a:endParaRPr lang="en-US" sz="1000" dirty="0">
              <a:solidFill>
                <a:schemeClr val="bg1"/>
              </a:solidFill>
            </a:endParaRPr>
          </a:p>
        </p:txBody>
      </p:sp>
      <p:cxnSp>
        <p:nvCxnSpPr>
          <p:cNvPr id="93" name="Straight Connector 92"/>
          <p:cNvCxnSpPr>
            <a:cxnSpLocks/>
          </p:cNvCxnSpPr>
          <p:nvPr/>
        </p:nvCxnSpPr>
        <p:spPr>
          <a:xfrm flipH="1">
            <a:off x="8092613" y="2862712"/>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8085537" y="3400588"/>
            <a:ext cx="195678"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948657" y="2920287"/>
            <a:ext cx="341440" cy="138499"/>
          </a:xfrm>
          <a:prstGeom prst="rect">
            <a:avLst/>
          </a:prstGeom>
          <a:solidFill>
            <a:schemeClr val="tx2"/>
          </a:solidFill>
        </p:spPr>
        <p:txBody>
          <a:bodyPr wrap="none" lIns="0" tIns="0" rIns="0" bIns="0" rtlCol="0">
            <a:spAutoFit/>
          </a:bodyPr>
          <a:lstStyle/>
          <a:p>
            <a:pPr algn="ctr">
              <a:lnSpc>
                <a:spcPct val="90000"/>
              </a:lnSpc>
              <a:spcAft>
                <a:spcPts val="600"/>
              </a:spcAft>
            </a:pPr>
            <a:r>
              <a:rPr lang="en-US" sz="1000" dirty="0">
                <a:solidFill>
                  <a:schemeClr val="bg1"/>
                </a:solidFill>
              </a:rPr>
              <a:t>HKLM</a:t>
            </a:r>
          </a:p>
        </p:txBody>
      </p:sp>
    </p:spTree>
    <p:extLst>
      <p:ext uri="{BB962C8B-B14F-4D97-AF65-F5344CB8AC3E}">
        <p14:creationId xmlns:p14="http://schemas.microsoft.com/office/powerpoint/2010/main" val="323141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75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750"/>
                                        <p:tgtEl>
                                          <p:spTgt spid="5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750"/>
                                        <p:tgtEl>
                                          <p:spTgt spid="5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750"/>
                                        <p:tgtEl>
                                          <p:spTgt spid="5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750"/>
                                        <p:tgtEl>
                                          <p:spTgt spid="5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750"/>
                                        <p:tgtEl>
                                          <p:spTgt spid="67"/>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750"/>
                                        <p:tgtEl>
                                          <p:spTgt spid="9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750"/>
                                        <p:tgtEl>
                                          <p:spTgt spid="92"/>
                                        </p:tgtEl>
                                      </p:cBhvr>
                                    </p:animEffect>
                                  </p:childTnLst>
                                </p:cTn>
                              </p:par>
                              <p:par>
                                <p:cTn id="35" presetID="10" presetClass="entr" presetSubtype="0" fill="hold" nodeType="withEffect">
                                  <p:stCondLst>
                                    <p:cond delay="50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750"/>
                                        <p:tgtEl>
                                          <p:spTgt spid="93"/>
                                        </p:tgtEl>
                                      </p:cBhvr>
                                    </p:animEffect>
                                  </p:childTnLst>
                                </p:cTn>
                              </p:par>
                              <p:par>
                                <p:cTn id="38" presetID="10" presetClass="entr" presetSubtype="0" fill="hold" nodeType="withEffect">
                                  <p:stCondLst>
                                    <p:cond delay="50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750"/>
                                        <p:tgtEl>
                                          <p:spTgt spid="94"/>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750"/>
                                        <p:tgtEl>
                                          <p:spTgt spid="90"/>
                                        </p:tgtEl>
                                      </p:cBhvr>
                                    </p:animEffect>
                                  </p:childTnLst>
                                </p:cTn>
                              </p:par>
                              <p:par>
                                <p:cTn id="44" presetID="10" presetClass="entr" presetSubtype="0" fill="hold" nodeType="withEffect">
                                  <p:stCondLst>
                                    <p:cond delay="5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750"/>
                                        <p:tgtEl>
                                          <p:spTgt spid="87"/>
                                        </p:tgtEl>
                                      </p:cBhvr>
                                    </p:animEffect>
                                  </p:childTnLst>
                                </p:cTn>
                              </p:par>
                              <p:par>
                                <p:cTn id="47" presetID="10" presetClass="entr" presetSubtype="0" fill="hold" nodeType="withEffect">
                                  <p:stCondLst>
                                    <p:cond delay="50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p:bldP spid="56" grpId="0" animBg="1"/>
      <p:bldP spid="67" grpId="0" animBg="1"/>
      <p:bldP spid="57" grpId="0" animBg="1"/>
      <p:bldP spid="58" grpId="0" animBg="1"/>
      <p:bldP spid="90" grpId="0" animBg="1"/>
      <p:bldP spid="92" grpId="0" animBg="1"/>
      <p:bldP spid="9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Image Building</a:t>
            </a:r>
          </a:p>
        </p:txBody>
      </p:sp>
      <p:sp>
        <p:nvSpPr>
          <p:cNvPr id="3" name="Text Placeholder 2"/>
          <p:cNvSpPr>
            <a:spLocks noGrp="1"/>
          </p:cNvSpPr>
          <p:nvPr>
            <p:ph type="body" sz="quarter" idx="10"/>
          </p:nvPr>
        </p:nvSpPr>
        <p:spPr>
          <a:xfrm>
            <a:off x="274638" y="1212850"/>
            <a:ext cx="11887200" cy="5637212"/>
          </a:xfrm>
        </p:spPr>
        <p:txBody>
          <a:bodyPr>
            <a:normAutofit lnSpcReduction="10000"/>
          </a:bodyPr>
          <a:lstStyle/>
          <a:p>
            <a:pPr marL="0" indent="0">
              <a:buNone/>
            </a:pPr>
            <a:r>
              <a:rPr lang="en-US" dirty="0">
                <a:solidFill>
                  <a:schemeClr val="tx2"/>
                </a:solidFill>
              </a:rPr>
              <a:t>Docker Build and </a:t>
            </a:r>
            <a:r>
              <a:rPr lang="en-US" dirty="0" err="1">
                <a:solidFill>
                  <a:schemeClr val="tx2"/>
                </a:solidFill>
              </a:rPr>
              <a:t>Dockerfiles</a:t>
            </a:r>
            <a:endParaRPr lang="en-US" dirty="0">
              <a:solidFill>
                <a:schemeClr val="tx2"/>
              </a:solidFill>
            </a:endParaRPr>
          </a:p>
          <a:p>
            <a:pPr lvl="1"/>
            <a:r>
              <a:rPr lang="en-US" dirty="0"/>
              <a:t>Method for automated container image build</a:t>
            </a:r>
          </a:p>
          <a:p>
            <a:pPr lvl="1"/>
            <a:r>
              <a:rPr lang="en-US" dirty="0"/>
              <a:t>Consumed when running “</a:t>
            </a:r>
            <a:r>
              <a:rPr lang="en-US" dirty="0" err="1"/>
              <a:t>docker</a:t>
            </a:r>
            <a:r>
              <a:rPr lang="en-US" dirty="0"/>
              <a:t> build” </a:t>
            </a:r>
          </a:p>
          <a:p>
            <a:pPr lvl="1"/>
            <a:r>
              <a:rPr lang="en-US" dirty="0"/>
              <a:t>Caches unchanged commands</a:t>
            </a:r>
          </a:p>
          <a:p>
            <a:pPr lvl="1"/>
            <a:r>
              <a:rPr lang="en-US" dirty="0"/>
              <a:t>Integrates into Docker Hub</a:t>
            </a:r>
          </a:p>
          <a:p>
            <a:endParaRPr lang="en-US" dirty="0"/>
          </a:p>
          <a:p>
            <a:pPr marL="0" indent="0">
              <a:buNone/>
            </a:pPr>
            <a:r>
              <a:rPr lang="en-US" dirty="0">
                <a:solidFill>
                  <a:schemeClr val="tx2"/>
                </a:solidFill>
              </a:rPr>
              <a:t>Examples</a:t>
            </a:r>
          </a:p>
          <a:p>
            <a:pPr lvl="1"/>
            <a:r>
              <a:rPr lang="en-US" dirty="0"/>
              <a:t>IIS</a:t>
            </a:r>
          </a:p>
          <a:p>
            <a:pPr marL="558800" lvl="2" indent="0">
              <a:buNone/>
            </a:pPr>
            <a:r>
              <a:rPr lang="en-US" dirty="0"/>
              <a:t>FROM </a:t>
            </a:r>
            <a:r>
              <a:rPr lang="en-US" dirty="0" err="1"/>
              <a:t>windowsservercore</a:t>
            </a:r>
            <a:endParaRPr lang="en-US" dirty="0"/>
          </a:p>
          <a:p>
            <a:pPr marL="558800" lvl="2" indent="0">
              <a:buNone/>
            </a:pPr>
            <a:r>
              <a:rPr lang="en-US" dirty="0"/>
              <a:t>RUN </a:t>
            </a:r>
            <a:r>
              <a:rPr lang="en-US" dirty="0" err="1"/>
              <a:t>powershell</a:t>
            </a:r>
            <a:r>
              <a:rPr lang="en-US" dirty="0"/>
              <a:t> –command Add-</a:t>
            </a:r>
            <a:r>
              <a:rPr lang="en-US" dirty="0" err="1"/>
              <a:t>WindowsFeature</a:t>
            </a:r>
            <a:r>
              <a:rPr lang="en-US" dirty="0"/>
              <a:t> Web-Server</a:t>
            </a:r>
            <a:br>
              <a:rPr lang="en-US" dirty="0"/>
            </a:br>
            <a:endParaRPr lang="en-US" dirty="0"/>
          </a:p>
          <a:p>
            <a:pPr lvl="1"/>
            <a:r>
              <a:rPr lang="en-US" dirty="0"/>
              <a:t>Website</a:t>
            </a:r>
          </a:p>
          <a:p>
            <a:pPr marL="558800" lvl="2" indent="0">
              <a:buNone/>
            </a:pPr>
            <a:r>
              <a:rPr lang="en-US" dirty="0"/>
              <a:t>FROM </a:t>
            </a:r>
            <a:r>
              <a:rPr lang="en-US" dirty="0" err="1"/>
              <a:t>iis</a:t>
            </a:r>
            <a:endParaRPr lang="en-US" dirty="0"/>
          </a:p>
          <a:p>
            <a:pPr marL="558800" lvl="2" indent="0">
              <a:buNone/>
            </a:pPr>
            <a:r>
              <a:rPr lang="en-US" dirty="0"/>
              <a:t>ADD mysite.htm </a:t>
            </a:r>
            <a:r>
              <a:rPr lang="en-US" dirty="0" err="1"/>
              <a:t>inetpub</a:t>
            </a:r>
            <a:r>
              <a:rPr lang="en-US" dirty="0"/>
              <a:t>\mysite.htm</a:t>
            </a:r>
          </a:p>
        </p:txBody>
      </p:sp>
      <p:grpSp>
        <p:nvGrpSpPr>
          <p:cNvPr id="17" name="Group 16"/>
          <p:cNvGrpSpPr/>
          <p:nvPr/>
        </p:nvGrpSpPr>
        <p:grpSpPr>
          <a:xfrm>
            <a:off x="9418637" y="5440432"/>
            <a:ext cx="2689850" cy="1409630"/>
            <a:chOff x="1951037" y="4049747"/>
            <a:chExt cx="2689850" cy="1409630"/>
          </a:xfrm>
        </p:grpSpPr>
        <p:sp>
          <p:nvSpPr>
            <p:cNvPr id="18" name="Rectangle 1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ight Bracket 1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 name="Left Bracket 1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22" name="Group 21"/>
          <p:cNvGrpSpPr/>
          <p:nvPr/>
        </p:nvGrpSpPr>
        <p:grpSpPr>
          <a:xfrm>
            <a:off x="9418637" y="3829528"/>
            <a:ext cx="2689850" cy="1409630"/>
            <a:chOff x="1951037" y="4049747"/>
            <a:chExt cx="2689850" cy="1409630"/>
          </a:xfrm>
        </p:grpSpPr>
        <p:sp>
          <p:nvSpPr>
            <p:cNvPr id="23" name="Rectangle 2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24" name="Right Bracket 2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 name="Left Bracket 2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6" name="Group 25"/>
          <p:cNvGrpSpPr/>
          <p:nvPr/>
        </p:nvGrpSpPr>
        <p:grpSpPr>
          <a:xfrm>
            <a:off x="9423319" y="2218022"/>
            <a:ext cx="2689850" cy="1409630"/>
            <a:chOff x="1951037" y="4049747"/>
            <a:chExt cx="2689850" cy="1409630"/>
          </a:xfrm>
        </p:grpSpPr>
        <p:sp>
          <p:nvSpPr>
            <p:cNvPr id="27" name="Rectangle 2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28" name="Right Bracket 2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9" name="Left Bracket 2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28539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75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5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
                                            <p:txEl>
                                              <p:pRg st="12" end="12"/>
                                            </p:txEl>
                                          </p:spTgt>
                                        </p:tgtEl>
                                        <p:attrNameLst>
                                          <p:attrName>style.visibility</p:attrName>
                                        </p:attrNameLst>
                                      </p:cBhvr>
                                      <p:to>
                                        <p:strVal val="visible"/>
                                      </p:to>
                                    </p:set>
                                    <p:animEffect transition="in" filter="fade">
                                      <p:cBhvr>
                                        <p:cTn id="64" dur="500"/>
                                        <p:tgtEl>
                                          <p:spTgt spid="3">
                                            <p:txEl>
                                              <p:pRg st="12" end="12"/>
                                            </p:txEl>
                                          </p:spTgt>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vert="horz" wrap="square" lIns="146304" tIns="91440" rIns="146304" bIns="91440" rtlCol="0" anchor="t">
            <a:noAutofit/>
          </a:bodyPr>
          <a:lstStyle/>
          <a:p>
            <a:pPr algn="ctr"/>
            <a:r>
              <a:rPr lang="en-US" sz="4800" dirty="0">
                <a:gradFill>
                  <a:gsLst>
                    <a:gs pos="1250">
                      <a:schemeClr val="tx1"/>
                    </a:gs>
                    <a:gs pos="100000">
                      <a:schemeClr val="tx1"/>
                    </a:gs>
                  </a:gsLst>
                  <a:lin ang="5400000" scaled="0"/>
                </a:gradFill>
              </a:rPr>
              <a:t>Why containers?</a:t>
            </a:r>
          </a:p>
        </p:txBody>
      </p:sp>
    </p:spTree>
    <p:extLst>
      <p:ext uri="{BB962C8B-B14F-4D97-AF65-F5344CB8AC3E}">
        <p14:creationId xmlns:p14="http://schemas.microsoft.com/office/powerpoint/2010/main" val="18404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br>
              <a:rPr lang="en-US" dirty="0"/>
            </a:br>
            <a:endParaRPr lang="en-US" dirty="0"/>
          </a:p>
        </p:txBody>
      </p:sp>
      <p:sp>
        <p:nvSpPr>
          <p:cNvPr id="2" name="Text Placeholder 1"/>
          <p:cNvSpPr>
            <a:spLocks noGrp="1"/>
          </p:cNvSpPr>
          <p:nvPr>
            <p:ph type="body" sz="quarter" idx="10"/>
          </p:nvPr>
        </p:nvSpPr>
        <p:spPr>
          <a:xfrm>
            <a:off x="274638" y="1212850"/>
            <a:ext cx="11887200" cy="2431435"/>
          </a:xfrm>
        </p:spPr>
        <p:txBody>
          <a:bodyPr/>
          <a:lstStyle/>
          <a:p>
            <a:r>
              <a:rPr lang="en-US" dirty="0"/>
              <a:t>What is a registry?</a:t>
            </a:r>
          </a:p>
          <a:p>
            <a:pPr lvl="1"/>
            <a:r>
              <a:rPr lang="en-US" dirty="0"/>
              <a:t>Stores container images</a:t>
            </a:r>
          </a:p>
          <a:p>
            <a:pPr lvl="2"/>
            <a:r>
              <a:rPr lang="en-US" dirty="0"/>
              <a:t>Images are </a:t>
            </a:r>
            <a:r>
              <a:rPr lang="en-US" b="1" dirty="0"/>
              <a:t>Pushed</a:t>
            </a:r>
            <a:r>
              <a:rPr lang="en-US" dirty="0"/>
              <a:t> into a registry</a:t>
            </a:r>
          </a:p>
          <a:p>
            <a:pPr lvl="2"/>
            <a:r>
              <a:rPr lang="en-US" dirty="0"/>
              <a:t>Images are </a:t>
            </a:r>
            <a:r>
              <a:rPr lang="en-US" b="1" dirty="0"/>
              <a:t>Pulled</a:t>
            </a:r>
            <a:r>
              <a:rPr lang="en-US" dirty="0"/>
              <a:t> from a registry</a:t>
            </a:r>
          </a:p>
          <a:p>
            <a:pPr lvl="2"/>
            <a:r>
              <a:rPr lang="en-US" dirty="0"/>
              <a:t>Images are </a:t>
            </a:r>
            <a:r>
              <a:rPr lang="en-US" b="1" dirty="0"/>
              <a:t>Searched</a:t>
            </a:r>
            <a:r>
              <a:rPr lang="en-US" dirty="0"/>
              <a:t> for within a registry</a:t>
            </a:r>
          </a:p>
          <a:p>
            <a:pPr lvl="2"/>
            <a:endParaRPr lang="en-US" dirty="0"/>
          </a:p>
        </p:txBody>
      </p:sp>
      <p:grpSp>
        <p:nvGrpSpPr>
          <p:cNvPr id="4" name="Group 3"/>
          <p:cNvGrpSpPr/>
          <p:nvPr/>
        </p:nvGrpSpPr>
        <p:grpSpPr>
          <a:xfrm>
            <a:off x="2608314" y="5185868"/>
            <a:ext cx="1857323" cy="627195"/>
            <a:chOff x="2582967" y="5186515"/>
            <a:chExt cx="1857323" cy="627195"/>
          </a:xfrm>
        </p:grpSpPr>
        <p:sp>
          <p:nvSpPr>
            <p:cNvPr id="258" name="Arrow: Right 257"/>
            <p:cNvSpPr/>
            <p:nvPr/>
          </p:nvSpPr>
          <p:spPr bwMode="auto">
            <a:xfrm>
              <a:off x="2582967" y="5186515"/>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5" name="Group 4"/>
            <p:cNvGrpSpPr/>
            <p:nvPr/>
          </p:nvGrpSpPr>
          <p:grpSpPr>
            <a:xfrm>
              <a:off x="3069154" y="5305782"/>
              <a:ext cx="700163" cy="366924"/>
              <a:chOff x="5426785" y="5707062"/>
              <a:chExt cx="700163" cy="366924"/>
            </a:xfrm>
          </p:grpSpPr>
          <p:sp>
            <p:nvSpPr>
              <p:cNvPr id="16" name="Rectangle 1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Bracket 1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 name="Left Bracket 1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29" name="Group 28"/>
          <p:cNvGrpSpPr/>
          <p:nvPr/>
        </p:nvGrpSpPr>
        <p:grpSpPr>
          <a:xfrm>
            <a:off x="579437" y="4716462"/>
            <a:ext cx="1803454" cy="1251732"/>
            <a:chOff x="1091989" y="3027487"/>
            <a:chExt cx="1803454" cy="1251732"/>
          </a:xfrm>
        </p:grpSpPr>
        <p:sp>
          <p:nvSpPr>
            <p:cNvPr id="31"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latin typeface="Segoe UI"/>
              </a:endParaRPr>
            </a:p>
          </p:txBody>
        </p:sp>
        <p:grpSp>
          <p:nvGrpSpPr>
            <p:cNvPr id="32" name="Group 4"/>
            <p:cNvGrpSpPr>
              <a:grpSpLocks noChangeAspect="1"/>
            </p:cNvGrpSpPr>
            <p:nvPr/>
          </p:nvGrpSpPr>
          <p:grpSpPr bwMode="auto">
            <a:xfrm>
              <a:off x="1091989" y="3557811"/>
              <a:ext cx="1314808" cy="721407"/>
              <a:chOff x="1282" y="1466"/>
              <a:chExt cx="1212" cy="665"/>
            </a:xfrm>
          </p:grpSpPr>
          <p:sp>
            <p:nvSpPr>
              <p:cNvPr id="4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6"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7"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8"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9"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0"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1"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2"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33" name="Group 32"/>
            <p:cNvGrpSpPr/>
            <p:nvPr/>
          </p:nvGrpSpPr>
          <p:grpSpPr>
            <a:xfrm>
              <a:off x="1242241" y="3635897"/>
              <a:ext cx="312619" cy="305519"/>
              <a:chOff x="853289" y="2685914"/>
              <a:chExt cx="457478" cy="447088"/>
            </a:xfrm>
          </p:grpSpPr>
          <p:grpSp>
            <p:nvGrpSpPr>
              <p:cNvPr id="40" name="Group 39"/>
              <p:cNvGrpSpPr/>
              <p:nvPr/>
            </p:nvGrpSpPr>
            <p:grpSpPr>
              <a:xfrm>
                <a:off x="933495" y="2733930"/>
                <a:ext cx="316523" cy="355206"/>
                <a:chOff x="2304394" y="2806764"/>
                <a:chExt cx="203894" cy="228812"/>
              </a:xfrm>
              <a:solidFill>
                <a:srgbClr val="00188F"/>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sp>
            <p:nvSpPr>
              <p:cNvPr id="41" name="Rounded Rectangle 41"/>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p:cNvGrpSpPr/>
            <p:nvPr/>
          </p:nvGrpSpPr>
          <p:grpSpPr>
            <a:xfrm>
              <a:off x="1606976" y="3636668"/>
              <a:ext cx="312619" cy="305519"/>
              <a:chOff x="853289" y="2685914"/>
              <a:chExt cx="457478" cy="447088"/>
            </a:xfrm>
          </p:grpSpPr>
          <p:grpSp>
            <p:nvGrpSpPr>
              <p:cNvPr id="35" name="Group 34"/>
              <p:cNvGrpSpPr/>
              <p:nvPr/>
            </p:nvGrpSpPr>
            <p:grpSpPr>
              <a:xfrm>
                <a:off x="933495" y="2733930"/>
                <a:ext cx="316523" cy="355206"/>
                <a:chOff x="2304394" y="2806764"/>
                <a:chExt cx="203894" cy="228812"/>
              </a:xfrm>
              <a:solidFill>
                <a:srgbClr val="00188F"/>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sp>
            <p:nvSpPr>
              <p:cNvPr id="36" name="Rounded Rectangle 285"/>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8" name="Group 57"/>
          <p:cNvGrpSpPr/>
          <p:nvPr/>
        </p:nvGrpSpPr>
        <p:grpSpPr>
          <a:xfrm>
            <a:off x="729689" y="5324872"/>
            <a:ext cx="312619" cy="305519"/>
            <a:chOff x="160801" y="4317457"/>
            <a:chExt cx="457478" cy="447088"/>
          </a:xfrm>
        </p:grpSpPr>
        <p:sp>
          <p:nvSpPr>
            <p:cNvPr id="59"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241006" y="4365473"/>
              <a:ext cx="316523" cy="355206"/>
              <a:chOff x="2304394" y="2806764"/>
              <a:chExt cx="203894" cy="228812"/>
            </a:xfrm>
            <a:solidFill>
              <a:srgbClr val="00188F"/>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257" name="Group 256"/>
          <p:cNvGrpSpPr/>
          <p:nvPr/>
        </p:nvGrpSpPr>
        <p:grpSpPr>
          <a:xfrm>
            <a:off x="4465637" y="3497262"/>
            <a:ext cx="3581400" cy="3429000"/>
            <a:chOff x="4694237" y="3497262"/>
            <a:chExt cx="3581400" cy="3429000"/>
          </a:xfrm>
        </p:grpSpPr>
        <p:sp>
          <p:nvSpPr>
            <p:cNvPr id="7" name="Rectangle: Rounded Corners 6"/>
            <p:cNvSpPr/>
            <p:nvPr/>
          </p:nvSpPr>
          <p:spPr bwMode="auto">
            <a:xfrm>
              <a:off x="4694237" y="3497262"/>
              <a:ext cx="3581400" cy="3429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64" name="Group 63"/>
            <p:cNvGrpSpPr/>
            <p:nvPr/>
          </p:nvGrpSpPr>
          <p:grpSpPr>
            <a:xfrm>
              <a:off x="4981518" y="6452336"/>
              <a:ext cx="700163" cy="366924"/>
              <a:chOff x="5426785" y="5707062"/>
              <a:chExt cx="700163" cy="366924"/>
            </a:xfrm>
          </p:grpSpPr>
          <p:sp>
            <p:nvSpPr>
              <p:cNvPr id="65" name="Rectangle 6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Right Bracket 6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7" name="Left Bracket 6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72" name="Group 71"/>
            <p:cNvGrpSpPr/>
            <p:nvPr/>
          </p:nvGrpSpPr>
          <p:grpSpPr>
            <a:xfrm>
              <a:off x="4981518" y="5617953"/>
              <a:ext cx="700163" cy="366924"/>
              <a:chOff x="5426785" y="5707062"/>
              <a:chExt cx="700163" cy="366924"/>
            </a:xfrm>
          </p:grpSpPr>
          <p:sp>
            <p:nvSpPr>
              <p:cNvPr id="73" name="Rectangle 72"/>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5" name="Left Bracket 74"/>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76" name="Group 75"/>
            <p:cNvGrpSpPr/>
            <p:nvPr/>
          </p:nvGrpSpPr>
          <p:grpSpPr>
            <a:xfrm>
              <a:off x="4981518" y="5197947"/>
              <a:ext cx="700163" cy="366924"/>
              <a:chOff x="5426785" y="5707062"/>
              <a:chExt cx="700163" cy="366924"/>
            </a:xfrm>
          </p:grpSpPr>
          <p:sp>
            <p:nvSpPr>
              <p:cNvPr id="77" name="Rectangle 7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ight Bracket 7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9" name="Left Bracket 7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80" name="Group 79"/>
            <p:cNvGrpSpPr/>
            <p:nvPr/>
          </p:nvGrpSpPr>
          <p:grpSpPr>
            <a:xfrm>
              <a:off x="4981518" y="4786859"/>
              <a:ext cx="700163" cy="366924"/>
              <a:chOff x="5426785" y="5707062"/>
              <a:chExt cx="700163" cy="366924"/>
            </a:xfrm>
          </p:grpSpPr>
          <p:sp>
            <p:nvSpPr>
              <p:cNvPr id="81" name="Rectangle 8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Right Bracket 8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3" name="Left Bracket 8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2" name="Group 101"/>
            <p:cNvGrpSpPr/>
            <p:nvPr/>
          </p:nvGrpSpPr>
          <p:grpSpPr>
            <a:xfrm>
              <a:off x="5748446" y="6452336"/>
              <a:ext cx="700163" cy="366924"/>
              <a:chOff x="5426785" y="5707062"/>
              <a:chExt cx="700163" cy="366924"/>
            </a:xfrm>
          </p:grpSpPr>
          <p:sp>
            <p:nvSpPr>
              <p:cNvPr id="131" name="Rectangle 13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Right Bracket 13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3" name="Left Bracket 13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3" name="Group 102"/>
            <p:cNvGrpSpPr/>
            <p:nvPr/>
          </p:nvGrpSpPr>
          <p:grpSpPr>
            <a:xfrm>
              <a:off x="5748446" y="6042149"/>
              <a:ext cx="700163" cy="366924"/>
              <a:chOff x="5426785" y="5707062"/>
              <a:chExt cx="700163" cy="366924"/>
            </a:xfrm>
          </p:grpSpPr>
          <p:sp>
            <p:nvSpPr>
              <p:cNvPr id="128" name="Rectangle 127"/>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0" name="Left Bracket 129"/>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6" name="Group 135"/>
            <p:cNvGrpSpPr/>
            <p:nvPr/>
          </p:nvGrpSpPr>
          <p:grpSpPr>
            <a:xfrm>
              <a:off x="6518413" y="6042149"/>
              <a:ext cx="700163" cy="366924"/>
              <a:chOff x="5426785" y="5707062"/>
              <a:chExt cx="700163" cy="366924"/>
            </a:xfrm>
          </p:grpSpPr>
          <p:sp>
            <p:nvSpPr>
              <p:cNvPr id="161" name="Rectangle 1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ight Bracket 1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63" name="Left Bracket 1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9" name="Group 138"/>
            <p:cNvGrpSpPr/>
            <p:nvPr/>
          </p:nvGrpSpPr>
          <p:grpSpPr>
            <a:xfrm>
              <a:off x="6518413" y="4786859"/>
              <a:ext cx="700163" cy="366924"/>
              <a:chOff x="5426785" y="5707062"/>
              <a:chExt cx="700163" cy="366924"/>
            </a:xfrm>
          </p:grpSpPr>
          <p:sp>
            <p:nvSpPr>
              <p:cNvPr id="152" name="Rectangle 151"/>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53" name="Right Bracket 152"/>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54" name="Left Bracket 153"/>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1" name="Group 140"/>
            <p:cNvGrpSpPr/>
            <p:nvPr/>
          </p:nvGrpSpPr>
          <p:grpSpPr>
            <a:xfrm>
              <a:off x="6518413" y="3957440"/>
              <a:ext cx="700163" cy="366924"/>
              <a:chOff x="5426785" y="5707062"/>
              <a:chExt cx="700163" cy="366924"/>
            </a:xfrm>
          </p:grpSpPr>
          <p:sp>
            <p:nvSpPr>
              <p:cNvPr id="146" name="Rectangle 14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8" name="Left Bracket 14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68" name="Group 167"/>
            <p:cNvGrpSpPr/>
            <p:nvPr/>
          </p:nvGrpSpPr>
          <p:grpSpPr>
            <a:xfrm>
              <a:off x="7284774" y="6452336"/>
              <a:ext cx="700163" cy="366924"/>
              <a:chOff x="5426785" y="5707062"/>
              <a:chExt cx="700163" cy="366924"/>
            </a:xfrm>
          </p:grpSpPr>
          <p:sp>
            <p:nvSpPr>
              <p:cNvPr id="197" name="Rectangle 19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ight Bracket 19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99" name="Left Bracket 19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69" name="Group 168"/>
            <p:cNvGrpSpPr/>
            <p:nvPr/>
          </p:nvGrpSpPr>
          <p:grpSpPr>
            <a:xfrm>
              <a:off x="7284774" y="6042149"/>
              <a:ext cx="700163" cy="366924"/>
              <a:chOff x="5426785" y="5707062"/>
              <a:chExt cx="700163" cy="366924"/>
            </a:xfrm>
          </p:grpSpPr>
          <p:sp>
            <p:nvSpPr>
              <p:cNvPr id="194" name="Rectangle 193"/>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ight Bracket 194"/>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96" name="Left Bracket 195"/>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72" name="Group 171"/>
            <p:cNvGrpSpPr/>
            <p:nvPr/>
          </p:nvGrpSpPr>
          <p:grpSpPr>
            <a:xfrm>
              <a:off x="7284774" y="4786859"/>
              <a:ext cx="700163" cy="366924"/>
              <a:chOff x="5426785" y="5707062"/>
              <a:chExt cx="700163" cy="366924"/>
            </a:xfrm>
          </p:grpSpPr>
          <p:sp>
            <p:nvSpPr>
              <p:cNvPr id="185" name="Rectangle 18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Right Bracket 18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7" name="Left Bracket 18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74" name="Group 173"/>
            <p:cNvGrpSpPr/>
            <p:nvPr/>
          </p:nvGrpSpPr>
          <p:grpSpPr>
            <a:xfrm>
              <a:off x="7284774" y="3957440"/>
              <a:ext cx="700163" cy="366924"/>
              <a:chOff x="5426785" y="5707062"/>
              <a:chExt cx="700163" cy="366924"/>
            </a:xfrm>
          </p:grpSpPr>
          <p:sp>
            <p:nvSpPr>
              <p:cNvPr id="179" name="Rectangle 178"/>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ight Bracket 179"/>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1" name="Left Bracket 180"/>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21" name="Group 220"/>
            <p:cNvGrpSpPr/>
            <p:nvPr/>
          </p:nvGrpSpPr>
          <p:grpSpPr>
            <a:xfrm>
              <a:off x="4981518" y="4370734"/>
              <a:ext cx="700163" cy="366924"/>
              <a:chOff x="4999037" y="5516300"/>
              <a:chExt cx="700163" cy="366924"/>
            </a:xfrm>
          </p:grpSpPr>
          <p:sp>
            <p:nvSpPr>
              <p:cNvPr id="202" name="Rectangle 201"/>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Right Bracket 202"/>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4" name="Left Bracket 203"/>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06" name="Group 205"/>
            <p:cNvGrpSpPr/>
            <p:nvPr/>
          </p:nvGrpSpPr>
          <p:grpSpPr>
            <a:xfrm>
              <a:off x="5748446" y="5197947"/>
              <a:ext cx="700163" cy="366924"/>
              <a:chOff x="4999037" y="5516300"/>
              <a:chExt cx="700163" cy="366924"/>
            </a:xfrm>
          </p:grpSpPr>
          <p:sp>
            <p:nvSpPr>
              <p:cNvPr id="207" name="Rectangle 206"/>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ight Bracket 207"/>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9" name="Left Bracket 208"/>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10" name="Group 209"/>
            <p:cNvGrpSpPr/>
            <p:nvPr/>
          </p:nvGrpSpPr>
          <p:grpSpPr>
            <a:xfrm>
              <a:off x="7284774" y="4370734"/>
              <a:ext cx="700163" cy="366924"/>
              <a:chOff x="4999037" y="5516300"/>
              <a:chExt cx="700163" cy="366924"/>
            </a:xfrm>
          </p:grpSpPr>
          <p:sp>
            <p:nvSpPr>
              <p:cNvPr id="211" name="Rectangle 210"/>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2" name="Right Bracket 211"/>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13" name="Left Bracket 212"/>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14" name="Group 213"/>
            <p:cNvGrpSpPr/>
            <p:nvPr/>
          </p:nvGrpSpPr>
          <p:grpSpPr>
            <a:xfrm>
              <a:off x="6518413" y="5617953"/>
              <a:ext cx="700163" cy="366924"/>
              <a:chOff x="4999037" y="5516300"/>
              <a:chExt cx="700163" cy="366924"/>
            </a:xfrm>
          </p:grpSpPr>
          <p:sp>
            <p:nvSpPr>
              <p:cNvPr id="215" name="Rectangle 214"/>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6" name="Right Bracket 215"/>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17" name="Left Bracket 216"/>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22" name="Group 221"/>
            <p:cNvGrpSpPr/>
            <p:nvPr/>
          </p:nvGrpSpPr>
          <p:grpSpPr>
            <a:xfrm>
              <a:off x="6518413" y="5197947"/>
              <a:ext cx="700163" cy="366924"/>
              <a:chOff x="4978314" y="6229744"/>
              <a:chExt cx="700163" cy="366924"/>
            </a:xfrm>
          </p:grpSpPr>
          <p:sp>
            <p:nvSpPr>
              <p:cNvPr id="218" name="Rectangle 217"/>
              <p:cNvSpPr/>
              <p:nvPr/>
            </p:nvSpPr>
            <p:spPr bwMode="auto">
              <a:xfrm>
                <a:off x="4989966" y="6240462"/>
                <a:ext cx="677419" cy="345332"/>
              </a:xfrm>
              <a:prstGeom prst="rect">
                <a:avLst/>
              </a:prstGeom>
              <a:solidFill>
                <a:schemeClr val="accent2"/>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9" name="Right Bracket 218"/>
              <p:cNvSpPr/>
              <p:nvPr/>
            </p:nvSpPr>
            <p:spPr>
              <a:xfrm>
                <a:off x="5628046" y="6229744"/>
                <a:ext cx="50431" cy="366924"/>
              </a:xfrm>
              <a:prstGeom prst="righ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20" name="Left Bracket 219"/>
              <p:cNvSpPr/>
              <p:nvPr/>
            </p:nvSpPr>
            <p:spPr>
              <a:xfrm>
                <a:off x="4978314" y="6229744"/>
                <a:ext cx="50431" cy="366924"/>
              </a:xfrm>
              <a:prstGeom prst="lef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1" name="Group 230"/>
            <p:cNvGrpSpPr/>
            <p:nvPr/>
          </p:nvGrpSpPr>
          <p:grpSpPr>
            <a:xfrm>
              <a:off x="6518413" y="3540922"/>
              <a:ext cx="700163" cy="366924"/>
              <a:chOff x="6065837" y="5505426"/>
              <a:chExt cx="700163" cy="366924"/>
            </a:xfrm>
          </p:grpSpPr>
          <p:sp>
            <p:nvSpPr>
              <p:cNvPr id="224" name="Rectangle 223"/>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ight Bracket 224"/>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26" name="Left Bracket 225"/>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2" name="Group 231"/>
            <p:cNvGrpSpPr/>
            <p:nvPr/>
          </p:nvGrpSpPr>
          <p:grpSpPr>
            <a:xfrm>
              <a:off x="4981518" y="6042149"/>
              <a:ext cx="700163" cy="366924"/>
              <a:chOff x="6045114" y="6218870"/>
              <a:chExt cx="700163" cy="366924"/>
            </a:xfrm>
          </p:grpSpPr>
          <p:sp>
            <p:nvSpPr>
              <p:cNvPr id="228" name="Rectangle 227"/>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29" name="Right Bracket 228"/>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30" name="Left Bracket 229"/>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3" name="Group 232"/>
            <p:cNvGrpSpPr/>
            <p:nvPr/>
          </p:nvGrpSpPr>
          <p:grpSpPr>
            <a:xfrm>
              <a:off x="6518413" y="6452336"/>
              <a:ext cx="700163" cy="366924"/>
              <a:chOff x="4999037" y="5516300"/>
              <a:chExt cx="700163" cy="366924"/>
            </a:xfrm>
          </p:grpSpPr>
          <p:sp>
            <p:nvSpPr>
              <p:cNvPr id="234" name="Rectangle 23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ight Bracket 23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36" name="Left Bracket 23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7" name="Group 236"/>
            <p:cNvGrpSpPr/>
            <p:nvPr/>
          </p:nvGrpSpPr>
          <p:grpSpPr>
            <a:xfrm>
              <a:off x="5748446" y="5617953"/>
              <a:ext cx="700163" cy="366924"/>
              <a:chOff x="6065837" y="5505426"/>
              <a:chExt cx="700163" cy="366924"/>
            </a:xfrm>
          </p:grpSpPr>
          <p:sp>
            <p:nvSpPr>
              <p:cNvPr id="238" name="Rectangle 237"/>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ight Bracket 238"/>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0" name="Left Bracket 239"/>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1" name="Group 240"/>
            <p:cNvGrpSpPr/>
            <p:nvPr/>
          </p:nvGrpSpPr>
          <p:grpSpPr>
            <a:xfrm>
              <a:off x="7284774" y="5197947"/>
              <a:ext cx="700163" cy="366924"/>
              <a:chOff x="6045114" y="6218870"/>
              <a:chExt cx="700163" cy="366924"/>
            </a:xfrm>
          </p:grpSpPr>
          <p:sp>
            <p:nvSpPr>
              <p:cNvPr id="242" name="Rectangle 241"/>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ight Bracket 242"/>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4" name="Left Bracket 243"/>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5" name="Group 244"/>
            <p:cNvGrpSpPr/>
            <p:nvPr/>
          </p:nvGrpSpPr>
          <p:grpSpPr>
            <a:xfrm>
              <a:off x="7284774" y="5617953"/>
              <a:ext cx="700163" cy="366924"/>
              <a:chOff x="6065837" y="5505426"/>
              <a:chExt cx="700163" cy="366924"/>
            </a:xfrm>
          </p:grpSpPr>
          <p:sp>
            <p:nvSpPr>
              <p:cNvPr id="246" name="Rectangle 245"/>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ight Bracket 246"/>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8" name="Left Bracket 247"/>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9" name="Group 248"/>
            <p:cNvGrpSpPr/>
            <p:nvPr/>
          </p:nvGrpSpPr>
          <p:grpSpPr>
            <a:xfrm>
              <a:off x="5748446" y="4786859"/>
              <a:ext cx="700163" cy="366924"/>
              <a:chOff x="6065837" y="5505426"/>
              <a:chExt cx="700163" cy="366924"/>
            </a:xfrm>
          </p:grpSpPr>
          <p:sp>
            <p:nvSpPr>
              <p:cNvPr id="250" name="Rectangle 24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ight Bracket 25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2" name="Left Bracket 25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53" name="Group 252"/>
            <p:cNvGrpSpPr/>
            <p:nvPr/>
          </p:nvGrpSpPr>
          <p:grpSpPr>
            <a:xfrm>
              <a:off x="6518413" y="4370734"/>
              <a:ext cx="700163" cy="366924"/>
              <a:chOff x="4999037" y="5516300"/>
              <a:chExt cx="700163" cy="366924"/>
            </a:xfrm>
          </p:grpSpPr>
          <p:sp>
            <p:nvSpPr>
              <p:cNvPr id="254" name="Rectangle 25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ight Bracket 25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6" name="Left Bracket 25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6" name="Group 5"/>
          <p:cNvGrpSpPr/>
          <p:nvPr/>
        </p:nvGrpSpPr>
        <p:grpSpPr>
          <a:xfrm>
            <a:off x="8113235" y="5159793"/>
            <a:ext cx="1838802" cy="627195"/>
            <a:chOff x="8113235" y="5159793"/>
            <a:chExt cx="1838802" cy="627195"/>
          </a:xfrm>
        </p:grpSpPr>
        <p:sp>
          <p:nvSpPr>
            <p:cNvPr id="259" name="Arrow: Right 258"/>
            <p:cNvSpPr/>
            <p:nvPr/>
          </p:nvSpPr>
          <p:spPr bwMode="auto">
            <a:xfrm>
              <a:off x="8113235" y="5159793"/>
              <a:ext cx="1838802"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60" name="Group 259"/>
            <p:cNvGrpSpPr/>
            <p:nvPr/>
          </p:nvGrpSpPr>
          <p:grpSpPr>
            <a:xfrm>
              <a:off x="8504237" y="5280344"/>
              <a:ext cx="700163" cy="366924"/>
              <a:chOff x="5426785" y="5707062"/>
              <a:chExt cx="700163" cy="366924"/>
            </a:xfrm>
          </p:grpSpPr>
          <p:sp>
            <p:nvSpPr>
              <p:cNvPr id="261" name="Rectangle 2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ight Bracket 2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63" name="Left Bracket 2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
        <p:nvSpPr>
          <p:cNvPr id="264" name="Freeform 22"/>
          <p:cNvSpPr>
            <a:spLocks noChangeAspect="1" noEditPoints="1"/>
          </p:cNvSpPr>
          <p:nvPr/>
        </p:nvSpPr>
        <p:spPr bwMode="black">
          <a:xfrm>
            <a:off x="10037542" y="4586369"/>
            <a:ext cx="2088690" cy="130318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endParaRPr lang="en-US" sz="1764"/>
          </a:p>
        </p:txBody>
      </p:sp>
    </p:spTree>
    <p:extLst>
      <p:ext uri="{BB962C8B-B14F-4D97-AF65-F5344CB8AC3E}">
        <p14:creationId xmlns:p14="http://schemas.microsoft.com/office/powerpoint/2010/main" val="113636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74638" y="1212850"/>
            <a:ext cx="11887200" cy="5561012"/>
          </a:xfrm>
        </p:spPr>
        <p:txBody>
          <a:bodyPr>
            <a:normAutofit fontScale="92500" lnSpcReduction="20000"/>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a:t>
            </a:r>
            <a:r>
              <a:rPr lang="en-US" dirty="0" err="1"/>
              <a:t>prem</a:t>
            </a:r>
            <a:r>
              <a:rPr lang="en-US" dirty="0"/>
              <a:t> or cloud)</a:t>
            </a:r>
          </a:p>
          <a:p>
            <a:pPr lvl="1"/>
            <a:r>
              <a:rPr lang="en-US" dirty="0"/>
              <a:t>Active Directory and Role Based Access Controls</a:t>
            </a:r>
          </a:p>
          <a:p>
            <a:r>
              <a:rPr lang="en-US" dirty="0"/>
              <a:t>Docker Registry</a:t>
            </a:r>
          </a:p>
          <a:p>
            <a:pPr lvl="1"/>
            <a:r>
              <a:rPr lang="en-US" dirty="0"/>
              <a:t>Open source foundation of Hub and DTR</a:t>
            </a:r>
          </a:p>
          <a:p>
            <a:pPr lvl="1"/>
            <a:r>
              <a:rPr lang="en-US" dirty="0"/>
              <a:t>Runs on your infrastructure (on-</a:t>
            </a:r>
            <a:r>
              <a:rPr lang="en-US" dirty="0" err="1"/>
              <a:t>prem</a:t>
            </a:r>
            <a:r>
              <a:rPr lang="en-US" dirty="0"/>
              <a:t> or cloud) as a container</a:t>
            </a:r>
          </a:p>
          <a:p>
            <a:pPr lvl="1"/>
            <a:r>
              <a:rPr lang="en-US" dirty="0">
                <a:hlinkClick r:id="rId2"/>
              </a:rPr>
              <a:t>https://docs.docker.com/registry</a:t>
            </a:r>
            <a:r>
              <a:rPr lang="en-US" dirty="0"/>
              <a:t> and or </a:t>
            </a:r>
            <a:r>
              <a:rPr lang="en-US" dirty="0">
                <a:hlinkClick r:id="rId3"/>
              </a:rPr>
              <a:t>https://github.com/docker/distribution</a:t>
            </a:r>
            <a:r>
              <a:rPr lang="en-US" dirty="0"/>
              <a:t> </a:t>
            </a:r>
          </a:p>
          <a:p>
            <a:r>
              <a:rPr lang="en-US" dirty="0"/>
              <a:t>Azure Container Registry</a:t>
            </a:r>
          </a:p>
          <a:p>
            <a:pPr lvl="1"/>
            <a:r>
              <a:rPr lang="en-US" b="1" dirty="0"/>
              <a:t>Currently in Preview</a:t>
            </a:r>
          </a:p>
          <a:p>
            <a:pPr lvl="1"/>
            <a:r>
              <a:rPr lang="en-US" dirty="0"/>
              <a:t>Store your container image in local, network-close storage on Azure</a:t>
            </a:r>
          </a:p>
          <a:p>
            <a:pPr lvl="1"/>
            <a:r>
              <a:rPr lang="en-US" dirty="0"/>
              <a:t>Use Azure Active Directory to manage access</a:t>
            </a:r>
          </a:p>
          <a:p>
            <a:pPr lvl="1"/>
            <a:r>
              <a:rPr lang="en-US" dirty="0"/>
              <a:t>Manage Windows and Linux container images in a single registry</a:t>
            </a:r>
          </a:p>
          <a:p>
            <a:pPr lvl="1"/>
            <a:endParaRPr lang="en-US" dirty="0"/>
          </a:p>
          <a:p>
            <a:pPr lvl="1"/>
            <a:endParaRPr lang="en-US" dirty="0"/>
          </a:p>
        </p:txBody>
      </p:sp>
      <p:pic>
        <p:nvPicPr>
          <p:cNvPr id="6" name="Picture 5"/>
          <p:cNvPicPr>
            <a:picLocks noChangeAspect="1"/>
          </p:cNvPicPr>
          <p:nvPr/>
        </p:nvPicPr>
        <p:blipFill>
          <a:blip r:embed="rId4"/>
          <a:stretch>
            <a:fillRect/>
          </a:stretch>
        </p:blipFill>
        <p:spPr>
          <a:xfrm>
            <a:off x="7666037" y="1897062"/>
            <a:ext cx="4344064" cy="33553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61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500"/>
                                        <p:tgtEl>
                                          <p:spTgt spid="2">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0" end="10"/>
                                            </p:txEl>
                                          </p:spTgt>
                                        </p:tgtEl>
                                        <p:attrNameLst>
                                          <p:attrName>style.visibility</p:attrName>
                                        </p:attrNameLst>
                                      </p:cBhvr>
                                      <p:to>
                                        <p:strVal val="visible"/>
                                      </p:to>
                                    </p:set>
                                    <p:animEffect transition="in" filter="fade">
                                      <p:cBhvr>
                                        <p:cTn id="44" dur="500"/>
                                        <p:tgtEl>
                                          <p:spTgt spid="2">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Effect transition="in" filter="fade">
                                      <p:cBhvr>
                                        <p:cTn id="47" dur="500"/>
                                        <p:tgtEl>
                                          <p:spTgt spid="2">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12" end="12"/>
                                            </p:txEl>
                                          </p:spTgt>
                                        </p:tgtEl>
                                        <p:attrNameLst>
                                          <p:attrName>style.visibility</p:attrName>
                                        </p:attrNameLst>
                                      </p:cBhvr>
                                      <p:to>
                                        <p:strVal val="visible"/>
                                      </p:to>
                                    </p:set>
                                    <p:animEffect transition="in" filter="fade">
                                      <p:cBhvr>
                                        <p:cTn id="52" dur="500"/>
                                        <p:tgtEl>
                                          <p:spTgt spid="2">
                                            <p:txEl>
                                              <p:pRg st="12" end="12"/>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xEl>
                                              <p:pRg st="13" end="13"/>
                                            </p:txEl>
                                          </p:spTgt>
                                        </p:tgtEl>
                                        <p:attrNameLst>
                                          <p:attrName>style.visibility</p:attrName>
                                        </p:attrNameLst>
                                      </p:cBhvr>
                                      <p:to>
                                        <p:strVal val="visible"/>
                                      </p:to>
                                    </p:set>
                                    <p:animEffect transition="in" filter="fade">
                                      <p:cBhvr>
                                        <p:cTn id="55" dur="500"/>
                                        <p:tgtEl>
                                          <p:spTgt spid="2">
                                            <p:txEl>
                                              <p:pRg st="13" end="13"/>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14" end="14"/>
                                            </p:txEl>
                                          </p:spTgt>
                                        </p:tgtEl>
                                        <p:attrNameLst>
                                          <p:attrName>style.visibility</p:attrName>
                                        </p:attrNameLst>
                                      </p:cBhvr>
                                      <p:to>
                                        <p:strVal val="visible"/>
                                      </p:to>
                                    </p:set>
                                    <p:animEffect transition="in" filter="fade">
                                      <p:cBhvr>
                                        <p:cTn id="58" dur="500"/>
                                        <p:tgtEl>
                                          <p:spTgt spid="2">
                                            <p:txEl>
                                              <p:pRg st="14" end="14"/>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
                                            <p:txEl>
                                              <p:pRg st="15" end="15"/>
                                            </p:txEl>
                                          </p:spTgt>
                                        </p:tgtEl>
                                        <p:attrNameLst>
                                          <p:attrName>style.visibility</p:attrName>
                                        </p:attrNameLst>
                                      </p:cBhvr>
                                      <p:to>
                                        <p:strVal val="visible"/>
                                      </p:to>
                                    </p:set>
                                    <p:animEffect transition="in" filter="fade">
                                      <p:cBhvr>
                                        <p:cTn id="61" dur="500"/>
                                        <p:tgtEl>
                                          <p:spTgt spid="2">
                                            <p:txEl>
                                              <p:pRg st="15" end="15"/>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
                                            <p:txEl>
                                              <p:pRg st="16" end="16"/>
                                            </p:txEl>
                                          </p:spTgt>
                                        </p:tgtEl>
                                        <p:attrNameLst>
                                          <p:attrName>style.visibility</p:attrName>
                                        </p:attrNameLst>
                                      </p:cBhvr>
                                      <p:to>
                                        <p:strVal val="visible"/>
                                      </p:to>
                                    </p:set>
                                    <p:animEffect transition="in" filter="fade">
                                      <p:cBhvr>
                                        <p:cTn id="64" dur="500"/>
                                        <p:tgtEl>
                                          <p:spTgt spid="2">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about…</a:t>
            </a:r>
          </a:p>
        </p:txBody>
      </p:sp>
    </p:spTree>
    <p:extLst>
      <p:ext uri="{BB962C8B-B14F-4D97-AF65-F5344CB8AC3E}">
        <p14:creationId xmlns:p14="http://schemas.microsoft.com/office/powerpoint/2010/main" val="13563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2"/>
          <a:stretch>
            <a:fillRect/>
          </a:stretch>
        </p:blipFill>
        <p:spPr>
          <a:xfrm>
            <a:off x="1493837" y="1287462"/>
            <a:ext cx="8961437" cy="4890384"/>
          </a:xfrm>
          <a:prstGeom prst="rect">
            <a:avLst/>
          </a:prstGeom>
        </p:spPr>
      </p:pic>
      <p:sp>
        <p:nvSpPr>
          <p:cNvPr id="6" name="Rectangle 5"/>
          <p:cNvSpPr/>
          <p:nvPr/>
        </p:nvSpPr>
        <p:spPr>
          <a:xfrm>
            <a:off x="274639" y="6313685"/>
            <a:ext cx="11889564" cy="307777"/>
          </a:xfrm>
          <a:prstGeom prst="rect">
            <a:avLst/>
          </a:prstGeom>
        </p:spPr>
        <p:txBody>
          <a:bodyPr wrap="square">
            <a:spAutoFit/>
          </a:bodyPr>
          <a:lstStyle/>
          <a:p>
            <a:pPr algn="ctr"/>
            <a:r>
              <a:rPr lang="en-US" sz="1400" i="1" dirty="0"/>
              <a:t>https://www.microsoft.com/en-us/cloud-platform/windows-server-pricing</a:t>
            </a:r>
          </a:p>
        </p:txBody>
      </p:sp>
      <p:sp>
        <p:nvSpPr>
          <p:cNvPr id="8" name="Rectangle 7"/>
          <p:cNvSpPr/>
          <p:nvPr/>
        </p:nvSpPr>
        <p:spPr bwMode="auto">
          <a:xfrm>
            <a:off x="2027237" y="3833812"/>
            <a:ext cx="7924800" cy="164465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 name="Rectangle 8"/>
          <p:cNvSpPr/>
          <p:nvPr/>
        </p:nvSpPr>
        <p:spPr bwMode="auto">
          <a:xfrm>
            <a:off x="1951037" y="2985293"/>
            <a:ext cx="7924800" cy="278607"/>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Rectangle 6"/>
          <p:cNvSpPr/>
          <p:nvPr/>
        </p:nvSpPr>
        <p:spPr bwMode="auto">
          <a:xfrm>
            <a:off x="2027237" y="3268662"/>
            <a:ext cx="7924800" cy="560388"/>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4799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5" name="Group 4"/>
          <p:cNvGrpSpPr/>
          <p:nvPr/>
        </p:nvGrpSpPr>
        <p:grpSpPr>
          <a:xfrm>
            <a:off x="5333640"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311632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427533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spTree>
    <p:extLst>
      <p:ext uri="{BB962C8B-B14F-4D97-AF65-F5344CB8AC3E}">
        <p14:creationId xmlns:p14="http://schemas.microsoft.com/office/powerpoint/2010/main" val="31356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10" name="Group 9"/>
          <p:cNvGrpSpPr/>
          <p:nvPr/>
        </p:nvGrpSpPr>
        <p:grpSpPr>
          <a:xfrm>
            <a:off x="3550921" y="4693281"/>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windowsservercore</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RUN </a:t>
              </a:r>
              <a:r>
                <a:rPr lang="en-US" sz="1050" dirty="0" err="1">
                  <a:solidFill>
                    <a:schemeClr val="bg1"/>
                  </a:solidFill>
                  <a:latin typeface="Consolas" panose="020B0609020204030204" pitchFamily="49" charset="0"/>
                </a:rPr>
                <a:t>powershell</a:t>
              </a:r>
              <a:r>
                <a:rPr lang="en-US" sz="1050" dirty="0">
                  <a:solidFill>
                    <a:schemeClr val="bg1"/>
                  </a:solidFill>
                  <a:latin typeface="Consolas" panose="020B0609020204030204" pitchFamily="49" charset="0"/>
                </a:rPr>
                <a:t> –command Add-</a:t>
              </a:r>
              <a:r>
                <a:rPr lang="en-US" sz="1050" dirty="0" err="1">
                  <a:solidFill>
                    <a:schemeClr val="bg1"/>
                  </a:solidFill>
                  <a:latin typeface="Consolas" panose="020B0609020204030204" pitchFamily="49" charset="0"/>
                </a:rPr>
                <a:t>WindowsFeature</a:t>
              </a:r>
              <a:r>
                <a:rPr lang="en-US" sz="1050" dirty="0">
                  <a:solidFill>
                    <a:schemeClr val="bg1"/>
                  </a:solidFill>
                  <a:latin typeface="Consolas" panose="020B0609020204030204" pitchFamily="49" charset="0"/>
                </a:rPr>
                <a:t> Web-Server</a:t>
              </a:r>
            </a:p>
          </p:txBody>
        </p:sp>
      </p:gr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37248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250"/>
                                        <p:tgtEl>
                                          <p:spTgt spid="1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10" name="Group 9"/>
          <p:cNvGrpSpPr/>
          <p:nvPr/>
        </p:nvGrpSpPr>
        <p:grpSpPr>
          <a:xfrm>
            <a:off x="3550921" y="4693281"/>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windowsservercore</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RUN </a:t>
              </a:r>
              <a:r>
                <a:rPr lang="en-US" sz="1050" dirty="0" err="1">
                  <a:solidFill>
                    <a:schemeClr val="bg1"/>
                  </a:solidFill>
                  <a:latin typeface="Consolas" panose="020B0609020204030204" pitchFamily="49" charset="0"/>
                </a:rPr>
                <a:t>powershell</a:t>
              </a:r>
              <a:r>
                <a:rPr lang="en-US" sz="1050" dirty="0">
                  <a:solidFill>
                    <a:schemeClr val="bg1"/>
                  </a:solidFill>
                  <a:latin typeface="Consolas" panose="020B0609020204030204" pitchFamily="49" charset="0"/>
                </a:rPr>
                <a:t> –command Add-</a:t>
              </a:r>
              <a:r>
                <a:rPr lang="en-US" sz="1050" dirty="0" err="1">
                  <a:solidFill>
                    <a:schemeClr val="bg1"/>
                  </a:solidFill>
                  <a:latin typeface="Consolas" panose="020B0609020204030204" pitchFamily="49" charset="0"/>
                </a:rPr>
                <a:t>WindowsFeature</a:t>
              </a:r>
              <a:r>
                <a:rPr lang="en-US" sz="1050" dirty="0">
                  <a:solidFill>
                    <a:schemeClr val="bg1"/>
                  </a:solidFill>
                  <a:latin typeface="Consolas" panose="020B0609020204030204" pitchFamily="49" charset="0"/>
                </a:rPr>
                <a:t> Web-Server</a:t>
              </a:r>
            </a:p>
          </p:txBody>
        </p:sp>
      </p:grpSp>
      <p:grpSp>
        <p:nvGrpSpPr>
          <p:cNvPr id="11" name="Group 10"/>
          <p:cNvGrpSpPr/>
          <p:nvPr/>
        </p:nvGrpSpPr>
        <p:grpSpPr>
          <a:xfrm>
            <a:off x="3550921" y="3573462"/>
            <a:ext cx="5406922" cy="742870"/>
            <a:chOff x="3550921" y="3573462"/>
            <a:chExt cx="5406922" cy="742870"/>
          </a:xfrm>
        </p:grpSpPr>
        <p:sp>
          <p:nvSpPr>
            <p:cNvPr id="65" name="Arrow: Right 64"/>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7" name="Rectangle 46"/>
            <p:cNvSpPr/>
            <p:nvPr/>
          </p:nvSpPr>
          <p:spPr>
            <a:xfrm>
              <a:off x="3639257" y="3737148"/>
              <a:ext cx="476068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iis</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ADD mysite.htm </a:t>
              </a:r>
              <a:r>
                <a:rPr lang="en-US" sz="1050" dirty="0" err="1">
                  <a:solidFill>
                    <a:schemeClr val="bg1"/>
                  </a:solidFill>
                  <a:latin typeface="Consolas" panose="020B0609020204030204" pitchFamily="49" charset="0"/>
                </a:rPr>
                <a:t>inetpub</a:t>
              </a:r>
              <a:r>
                <a:rPr lang="en-US" sz="1050" dirty="0">
                  <a:solidFill>
                    <a:schemeClr val="bg1"/>
                  </a:solidFill>
                  <a:latin typeface="Consolas" panose="020B0609020204030204" pitchFamily="49" charset="0"/>
                </a:rPr>
                <a:t>\mysite.htm</a:t>
              </a:r>
            </a:p>
          </p:txBody>
        </p:sp>
      </p:gr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42042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250"/>
                                        <p:tgtEl>
                                          <p:spTgt spid="1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5333627" y="3525392"/>
            <a:ext cx="1769700" cy="3079044"/>
            <a:chOff x="1688918" y="3525392"/>
            <a:chExt cx="1769700" cy="3079044"/>
          </a:xfrm>
        </p:grpSpPr>
        <p:grpSp>
          <p:nvGrpSpPr>
            <p:cNvPr id="82" name="Group 81"/>
            <p:cNvGrpSpPr/>
            <p:nvPr/>
          </p:nvGrpSpPr>
          <p:grpSpPr>
            <a:xfrm>
              <a:off x="1688918" y="5677022"/>
              <a:ext cx="1769681" cy="927414"/>
              <a:chOff x="8330217" y="5599239"/>
              <a:chExt cx="2066227" cy="1082820"/>
            </a:xfrm>
          </p:grpSpPr>
          <p:grpSp>
            <p:nvGrpSpPr>
              <p:cNvPr id="83" name="Group 82"/>
              <p:cNvGrpSpPr/>
              <p:nvPr/>
            </p:nvGrpSpPr>
            <p:grpSpPr>
              <a:xfrm>
                <a:off x="8330217" y="5599239"/>
                <a:ext cx="2066227"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193141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gradFill>
                  <a:gsLst>
                    <a:gs pos="1250">
                      <a:schemeClr val="tx1"/>
                    </a:gs>
                    <a:gs pos="100000">
                      <a:schemeClr val="tx1"/>
                    </a:gs>
                  </a:gsLst>
                  <a:lin ang="5400000" scaled="0"/>
                </a:gradFill>
              </a:rPr>
              <a:t>Why containers?</a:t>
            </a:r>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48596" y="1996156"/>
            <a:ext cx="5766460" cy="4324845"/>
          </a:xfrm>
          <a:prstGeom prst="rect">
            <a:avLst/>
          </a:prstGeom>
        </p:spPr>
      </p:pic>
      <p:sp>
        <p:nvSpPr>
          <p:cNvPr id="5" name="Rectangle 4"/>
          <p:cNvSpPr/>
          <p:nvPr/>
        </p:nvSpPr>
        <p:spPr bwMode="auto">
          <a:xfrm>
            <a:off x="6599237" y="1996156"/>
            <a:ext cx="5212080"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Transforming Existing Applications into Cloud Applications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Is Hard!</a:t>
            </a:r>
          </a:p>
        </p:txBody>
      </p:sp>
      <p:sp>
        <p:nvSpPr>
          <p:cNvPr id="8" name="Rectangle 7"/>
          <p:cNvSpPr/>
          <p:nvPr/>
        </p:nvSpPr>
        <p:spPr bwMode="auto">
          <a:xfrm>
            <a:off x="6594474" y="4263601"/>
            <a:ext cx="5212080"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Hybrid Cloud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Is Hard!</a:t>
            </a:r>
          </a:p>
        </p:txBody>
      </p:sp>
    </p:spTree>
    <p:extLst>
      <p:ext uri="{BB962C8B-B14F-4D97-AF65-F5344CB8AC3E}">
        <p14:creationId xmlns:p14="http://schemas.microsoft.com/office/powerpoint/2010/main" val="64367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293781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4" name="Group 3"/>
          <p:cNvGrpSpPr/>
          <p:nvPr/>
        </p:nvGrpSpPr>
        <p:grpSpPr>
          <a:xfrm>
            <a:off x="3550921" y="5769094"/>
            <a:ext cx="5406922" cy="742870"/>
            <a:chOff x="3550921" y="5769094"/>
            <a:chExt cx="5406922" cy="742870"/>
          </a:xfrm>
        </p:grpSpPr>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spTree>
    <p:extLst>
      <p:ext uri="{BB962C8B-B14F-4D97-AF65-F5344CB8AC3E}">
        <p14:creationId xmlns:p14="http://schemas.microsoft.com/office/powerpoint/2010/main" val="406149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nvGrpSpPr>
          <p:cNvPr id="4" name="Group 3"/>
          <p:cNvGrpSpPr/>
          <p:nvPr/>
        </p:nvGrpSpPr>
        <p:grpSpPr>
          <a:xfrm>
            <a:off x="3550921" y="4693281"/>
            <a:ext cx="5406922" cy="742870"/>
            <a:chOff x="3550921" y="4693281"/>
            <a:chExt cx="5406922" cy="742870"/>
          </a:xfrm>
        </p:grpSpPr>
        <p:sp>
          <p:nvSpPr>
            <p:cNvPr id="67"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6" name="TextBox 75"/>
            <p:cNvSpPr txBox="1"/>
            <p:nvPr/>
          </p:nvSpPr>
          <p:spPr>
            <a:xfrm>
              <a:off x="3551237" y="4820033"/>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grpSp>
        <p:nvGrpSpPr>
          <p:cNvPr id="6" name="Group 5"/>
          <p:cNvGrpSpPr/>
          <p:nvPr/>
        </p:nvGrpSpPr>
        <p:grpSpPr>
          <a:xfrm>
            <a:off x="3550921" y="3573462"/>
            <a:ext cx="5406922" cy="742870"/>
            <a:chOff x="3550921" y="3573462"/>
            <a:chExt cx="5406922" cy="742870"/>
          </a:xfrm>
        </p:grpSpPr>
        <p:sp>
          <p:nvSpPr>
            <p:cNvPr id="70"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7" name="TextBox 76"/>
            <p:cNvSpPr txBox="1"/>
            <p:nvPr/>
          </p:nvSpPr>
          <p:spPr>
            <a:xfrm>
              <a:off x="3551237" y="369369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spTree>
    <p:extLst>
      <p:ext uri="{BB962C8B-B14F-4D97-AF65-F5344CB8AC3E}">
        <p14:creationId xmlns:p14="http://schemas.microsoft.com/office/powerpoint/2010/main" val="34330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25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53" name="Group 52"/>
          <p:cNvGrpSpPr/>
          <p:nvPr/>
        </p:nvGrpSpPr>
        <p:grpSpPr>
          <a:xfrm>
            <a:off x="9033144" y="2430462"/>
            <a:ext cx="1769687" cy="927414"/>
            <a:chOff x="1951037" y="4049747"/>
            <a:chExt cx="2689850" cy="1409630"/>
          </a:xfrm>
        </p:grpSpPr>
        <p:sp>
          <p:nvSpPr>
            <p:cNvPr id="54" name="Rectangle 5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KB123456</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Right Bracket 5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56" name="Left Bracket 5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67"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0"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
        <p:nvSpPr>
          <p:cNvPr id="76" name="TextBox 75"/>
          <p:cNvSpPr txBox="1"/>
          <p:nvPr/>
        </p:nvSpPr>
        <p:spPr>
          <a:xfrm>
            <a:off x="3551237" y="4820033"/>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
        <p:nvSpPr>
          <p:cNvPr id="77" name="TextBox 76"/>
          <p:cNvSpPr txBox="1"/>
          <p:nvPr/>
        </p:nvSpPr>
        <p:spPr>
          <a:xfrm>
            <a:off x="3551237" y="369369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Tree>
    <p:extLst>
      <p:ext uri="{BB962C8B-B14F-4D97-AF65-F5344CB8AC3E}">
        <p14:creationId xmlns:p14="http://schemas.microsoft.com/office/powerpoint/2010/main" val="319829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Controls</a:t>
            </a:r>
          </a:p>
        </p:txBody>
      </p:sp>
      <p:sp>
        <p:nvSpPr>
          <p:cNvPr id="3" name="Text Placeholder 2"/>
          <p:cNvSpPr>
            <a:spLocks noGrp="1"/>
          </p:cNvSpPr>
          <p:nvPr>
            <p:ph type="body" sz="quarter" idx="10"/>
          </p:nvPr>
        </p:nvSpPr>
        <p:spPr>
          <a:xfrm>
            <a:off x="274638" y="1212850"/>
            <a:ext cx="11887200" cy="4462760"/>
          </a:xfrm>
        </p:spPr>
        <p:txBody>
          <a:bodyPr/>
          <a:lstStyle/>
          <a:p>
            <a:r>
              <a:rPr lang="en-US" dirty="0"/>
              <a:t>CPU</a:t>
            </a:r>
          </a:p>
          <a:p>
            <a:pPr lvl="1"/>
            <a:r>
              <a:rPr lang="en-US" dirty="0"/>
              <a:t>Percent of host CPU container can consume</a:t>
            </a:r>
          </a:p>
          <a:p>
            <a:r>
              <a:rPr lang="en-US" dirty="0"/>
              <a:t>Memory</a:t>
            </a:r>
          </a:p>
          <a:p>
            <a:pPr lvl="1"/>
            <a:r>
              <a:rPr lang="en-US" dirty="0"/>
              <a:t>Maximum memory container can consume</a:t>
            </a:r>
          </a:p>
          <a:p>
            <a:r>
              <a:rPr lang="en-US" dirty="0"/>
              <a:t>Disk</a:t>
            </a:r>
          </a:p>
          <a:p>
            <a:pPr lvl="1"/>
            <a:r>
              <a:rPr lang="en-US" dirty="0"/>
              <a:t>Maximum IO bandwidth on the system drive</a:t>
            </a:r>
          </a:p>
          <a:p>
            <a:pPr lvl="1"/>
            <a:r>
              <a:rPr lang="en-US" dirty="0"/>
              <a:t>Maximum IOPs limit on the system drive</a:t>
            </a:r>
          </a:p>
          <a:p>
            <a:r>
              <a:rPr lang="en-US" dirty="0"/>
              <a:t>Network</a:t>
            </a:r>
          </a:p>
          <a:p>
            <a:pPr lvl="1"/>
            <a:r>
              <a:rPr lang="en-US" dirty="0"/>
              <a:t>Platform support for egress caps</a:t>
            </a:r>
          </a:p>
        </p:txBody>
      </p:sp>
    </p:spTree>
    <p:extLst>
      <p:ext uri="{BB962C8B-B14F-4D97-AF65-F5344CB8AC3E}">
        <p14:creationId xmlns:p14="http://schemas.microsoft.com/office/powerpoint/2010/main" val="13469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Networking</a:t>
            </a:r>
            <a:endParaRPr lang="en-US" dirty="0"/>
          </a:p>
        </p:txBody>
      </p:sp>
      <p:sp>
        <p:nvSpPr>
          <p:cNvPr id="4" name="Text Placeholder 3"/>
          <p:cNvSpPr>
            <a:spLocks noGrp="1"/>
          </p:cNvSpPr>
          <p:nvPr>
            <p:ph type="body" sz="quarter" idx="10"/>
          </p:nvPr>
        </p:nvSpPr>
        <p:spPr>
          <a:xfrm>
            <a:off x="274638" y="1212851"/>
            <a:ext cx="11887200" cy="5637212"/>
          </a:xfrm>
        </p:spPr>
        <p:txBody>
          <a:bodyPr>
            <a:normAutofit/>
          </a:bodyPr>
          <a:lstStyle/>
          <a:p>
            <a:r>
              <a:rPr lang="en-US" dirty="0"/>
              <a:t>Fully Manageable with Docker</a:t>
            </a:r>
          </a:p>
          <a:p>
            <a:pPr lvl="1"/>
            <a:r>
              <a:rPr lang="en-US" dirty="0"/>
              <a:t>Network creation/enumeration</a:t>
            </a:r>
          </a:p>
          <a:p>
            <a:pPr lvl="1"/>
            <a:r>
              <a:rPr lang="en-US" dirty="0"/>
              <a:t>Service Discovery </a:t>
            </a:r>
          </a:p>
          <a:p>
            <a:endParaRPr lang="en-US" sz="1800" dirty="0"/>
          </a:p>
          <a:p>
            <a:pPr lvl="0"/>
            <a:r>
              <a:rPr lang="en-US" dirty="0"/>
              <a:t>Optimized for Microsoft Cloud Stack</a:t>
            </a:r>
          </a:p>
          <a:p>
            <a:pPr lvl="1"/>
            <a:r>
              <a:rPr lang="en-US" dirty="0"/>
              <a:t>Advanced network policy (ACLs, QoS) can be assigned per container endpoint </a:t>
            </a:r>
          </a:p>
          <a:p>
            <a:pPr lvl="1"/>
            <a:r>
              <a:rPr lang="en-US" dirty="0"/>
              <a:t>Load Balancing can be handled through the Microsoft Software Load Balancer (Coming Soon)</a:t>
            </a:r>
          </a:p>
          <a:p>
            <a:endParaRPr lang="en-US" sz="2400" dirty="0"/>
          </a:p>
          <a:p>
            <a:r>
              <a:rPr lang="en-US" dirty="0"/>
              <a:t>Area of Regular and Continuous Innovation</a:t>
            </a:r>
          </a:p>
          <a:p>
            <a:pPr lvl="1"/>
            <a:r>
              <a:rPr lang="en-US" dirty="0"/>
              <a:t>Docker tooling support (Compose) for networking (Limited Support at GA)</a:t>
            </a:r>
          </a:p>
          <a:p>
            <a:pPr lvl="1"/>
            <a:r>
              <a:rPr lang="en-US" dirty="0"/>
              <a:t>Integration with other Orchestrators (Kubernetes, Swarm, etc.)</a:t>
            </a:r>
          </a:p>
          <a:p>
            <a:pPr lvl="1"/>
            <a:r>
              <a:rPr lang="en-US" dirty="0"/>
              <a:t>Native Overlay network driver</a:t>
            </a:r>
          </a:p>
          <a:p>
            <a:pPr lvl="1"/>
            <a:r>
              <a:rPr lang="en-US" dirty="0"/>
              <a:t>Multiple networks (NAT and overlay) per host</a:t>
            </a:r>
          </a:p>
        </p:txBody>
      </p:sp>
    </p:spTree>
    <p:extLst>
      <p:ext uri="{BB962C8B-B14F-4D97-AF65-F5344CB8AC3E}">
        <p14:creationId xmlns:p14="http://schemas.microsoft.com/office/powerpoint/2010/main" val="322993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fade">
                                      <p:cBhvr>
                                        <p:cTn id="41"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a:t>
            </a:r>
          </a:p>
        </p:txBody>
      </p:sp>
      <p:sp>
        <p:nvSpPr>
          <p:cNvPr id="2" name="Text Placeholder 1"/>
          <p:cNvSpPr>
            <a:spLocks noGrp="1"/>
          </p:cNvSpPr>
          <p:nvPr>
            <p:ph type="body" sz="quarter" idx="10"/>
          </p:nvPr>
        </p:nvSpPr>
        <p:spPr>
          <a:xfrm>
            <a:off x="274638" y="1212850"/>
            <a:ext cx="11887200" cy="5139869"/>
          </a:xfrm>
        </p:spPr>
        <p:txBody>
          <a:bodyPr/>
          <a:lstStyle/>
          <a:p>
            <a:pPr marL="0" indent="0">
              <a:buNone/>
            </a:pPr>
            <a:r>
              <a:rPr lang="en-US" dirty="0"/>
              <a:t>Container Image</a:t>
            </a:r>
          </a:p>
          <a:p>
            <a:pPr lvl="1"/>
            <a:r>
              <a:rPr lang="en-US" dirty="0"/>
              <a:t>Not designed for persistent data</a:t>
            </a:r>
          </a:p>
          <a:p>
            <a:pPr lvl="1"/>
            <a:r>
              <a:rPr lang="en-US" dirty="0"/>
              <a:t>Not designed for secrets</a:t>
            </a:r>
          </a:p>
          <a:p>
            <a:pPr marL="0" indent="0">
              <a:buNone/>
            </a:pPr>
            <a:r>
              <a:rPr lang="en-US" dirty="0"/>
              <a:t>“Volumes”</a:t>
            </a:r>
          </a:p>
          <a:p>
            <a:pPr lvl="1"/>
            <a:r>
              <a:rPr lang="en-US" dirty="0"/>
              <a:t>Enables storage persistence</a:t>
            </a:r>
          </a:p>
          <a:p>
            <a:pPr lvl="1"/>
            <a:r>
              <a:rPr lang="en-US" dirty="0"/>
              <a:t>Enables mapping of storage into containers</a:t>
            </a:r>
          </a:p>
          <a:p>
            <a:pPr lvl="1"/>
            <a:r>
              <a:rPr lang="en-US" dirty="0"/>
              <a:t>Read-Only or Read/Write</a:t>
            </a:r>
          </a:p>
          <a:p>
            <a:pPr lvl="1"/>
            <a:r>
              <a:rPr lang="en-US" dirty="0"/>
              <a:t>Multiple containers on the same host can access the same location</a:t>
            </a:r>
          </a:p>
          <a:p>
            <a:pPr lvl="1"/>
            <a:r>
              <a:rPr lang="en-US" dirty="0"/>
              <a:t>Plug-In Architecture</a:t>
            </a:r>
          </a:p>
          <a:p>
            <a:pPr marL="0" indent="0">
              <a:buNone/>
            </a:pPr>
            <a:r>
              <a:rPr lang="en-US" dirty="0"/>
              <a:t>Network Storage</a:t>
            </a:r>
          </a:p>
          <a:p>
            <a:pPr lvl="1"/>
            <a:r>
              <a:rPr lang="en-US" dirty="0"/>
              <a:t>Containers access SMB shares</a:t>
            </a:r>
          </a:p>
          <a:p>
            <a:pPr lvl="1"/>
            <a:r>
              <a:rPr lang="en-US" dirty="0"/>
              <a:t>Accessed though the containers network</a:t>
            </a:r>
          </a:p>
        </p:txBody>
      </p:sp>
    </p:spTree>
    <p:extLst>
      <p:ext uri="{BB962C8B-B14F-4D97-AF65-F5344CB8AC3E}">
        <p14:creationId xmlns:p14="http://schemas.microsoft.com/office/powerpoint/2010/main" val="35645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14" name="Group 13"/>
          <p:cNvGrpSpPr/>
          <p:nvPr/>
        </p:nvGrpSpPr>
        <p:grpSpPr>
          <a:xfrm>
            <a:off x="5039146" y="2567139"/>
            <a:ext cx="2360553" cy="123706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3422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grpSp>
        <p:nvGrpSpPr>
          <p:cNvPr id="2" name="Group 1"/>
          <p:cNvGrpSpPr/>
          <p:nvPr/>
        </p:nvGrpSpPr>
        <p:grpSpPr>
          <a:xfrm>
            <a:off x="9042663" y="4493621"/>
            <a:ext cx="3037677" cy="2306703"/>
            <a:chOff x="9042663" y="4493621"/>
            <a:chExt cx="3037677" cy="2306703"/>
          </a:xfrm>
        </p:grpSpPr>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34" name="Group 33"/>
          <p:cNvGrpSpPr/>
          <p:nvPr/>
        </p:nvGrpSpPr>
        <p:grpSpPr>
          <a:xfrm>
            <a:off x="5039146" y="2567139"/>
            <a:ext cx="2360553" cy="1237060"/>
            <a:chOff x="1951037" y="4049747"/>
            <a:chExt cx="2689850" cy="1409630"/>
          </a:xfrm>
        </p:grpSpPr>
        <p:sp>
          <p:nvSpPr>
            <p:cNvPr id="35" name="Rectangle 3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36" name="Right Bracket 3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7" name="Left Bracket 3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7801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1000"/>
                                        <p:tgtEl>
                                          <p:spTgt spid="4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1000"/>
                                        <p:tgtEl>
                                          <p:spTgt spid="40"/>
                                        </p:tgtEl>
                                      </p:cBhvr>
                                    </p:animEffect>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 Volume Mapping Example</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mycontainer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33" name="Group 32"/>
          <p:cNvGrpSpPr/>
          <p:nvPr/>
        </p:nvGrpSpPr>
        <p:grpSpPr>
          <a:xfrm>
            <a:off x="5039146" y="2567139"/>
            <a:ext cx="2360553" cy="1237060"/>
            <a:chOff x="1951037" y="4049747"/>
            <a:chExt cx="2689850" cy="1409630"/>
          </a:xfrm>
        </p:grpSpPr>
        <p:sp>
          <p:nvSpPr>
            <p:cNvPr id="34" name="Rectangle 3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35" name="Right Bracket 3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6" name="Left Bracket 3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45559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81133" y="1746014"/>
            <a:ext cx="5783515" cy="4171141"/>
          </a:xfrm>
          <a:prstGeom prst="rect">
            <a:avLst/>
          </a:prstGeom>
        </p:spPr>
      </p:pic>
      <p:sp>
        <p:nvSpPr>
          <p:cNvPr id="7" name="Rectangle 6"/>
          <p:cNvSpPr/>
          <p:nvPr/>
        </p:nvSpPr>
        <p:spPr bwMode="auto">
          <a:xfrm>
            <a:off x="503237" y="2963862"/>
            <a:ext cx="5212080"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Containers Make It Much Easier…</a:t>
            </a:r>
          </a:p>
        </p:txBody>
      </p:sp>
      <p:sp>
        <p:nvSpPr>
          <p:cNvPr id="10" name="Title 1"/>
          <p:cNvSpPr>
            <a:spLocks noGrp="1"/>
          </p:cNvSpPr>
          <p:nvPr>
            <p:ph type="title"/>
          </p:nvPr>
        </p:nvSpPr>
        <p:spPr>
          <a:xfrm>
            <a:off x="274320" y="292082"/>
            <a:ext cx="11887200" cy="946413"/>
          </a:xfrm>
        </p:spPr>
        <p:txBody>
          <a:bodyPr/>
          <a:lstStyle/>
          <a:p>
            <a:r>
              <a:rPr lang="en-US" sz="4800" dirty="0">
                <a:gradFill>
                  <a:gsLst>
                    <a:gs pos="1250">
                      <a:schemeClr val="tx1"/>
                    </a:gs>
                    <a:gs pos="100000">
                      <a:schemeClr val="tx1"/>
                    </a:gs>
                  </a:gsLst>
                  <a:lin ang="5400000" scaled="0"/>
                </a:gradFill>
              </a:rPr>
              <a:t>Why containers?</a:t>
            </a:r>
          </a:p>
        </p:txBody>
      </p:sp>
    </p:spTree>
    <p:extLst>
      <p:ext uri="{BB962C8B-B14F-4D97-AF65-F5344CB8AC3E}">
        <p14:creationId xmlns:p14="http://schemas.microsoft.com/office/powerpoint/2010/main" val="36325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grpSp>
        <p:nvGrpSpPr>
          <p:cNvPr id="2" name="Group 1"/>
          <p:cNvGrpSpPr/>
          <p:nvPr/>
        </p:nvGrpSpPr>
        <p:grpSpPr>
          <a:xfrm>
            <a:off x="10895079" y="6077284"/>
            <a:ext cx="1185261" cy="723040"/>
            <a:chOff x="10895079" y="6077284"/>
            <a:chExt cx="1185261" cy="723040"/>
          </a:xfrm>
        </p:grpSpPr>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mycontainer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34" name="Rectangle 33"/>
          <p:cNvSpPr/>
          <p:nvPr/>
        </p:nvSpPr>
        <p:spPr bwMode="auto">
          <a:xfrm>
            <a:off x="584366" y="3836193"/>
            <a:ext cx="2891863" cy="28887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 View</a:t>
            </a:r>
          </a:p>
        </p:txBody>
      </p:sp>
      <p:sp>
        <p:nvSpPr>
          <p:cNvPr id="36" name="TextBox 35"/>
          <p:cNvSpPr txBox="1"/>
          <p:nvPr/>
        </p:nvSpPr>
        <p:spPr>
          <a:xfrm>
            <a:off x="828145" y="4844316"/>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37" name="Freeform 5"/>
          <p:cNvSpPr>
            <a:spLocks noChangeAspect="1" noEditPoints="1"/>
          </p:cNvSpPr>
          <p:nvPr/>
        </p:nvSpPr>
        <p:spPr bwMode="black">
          <a:xfrm>
            <a:off x="1153777" y="4560770"/>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8" name="Freeform 79"/>
          <p:cNvSpPr>
            <a:spLocks noChangeAspect="1" noEditPoints="1"/>
          </p:cNvSpPr>
          <p:nvPr/>
        </p:nvSpPr>
        <p:spPr bwMode="black">
          <a:xfrm>
            <a:off x="1953353"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700595" y="4844832"/>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44" name="Freeform 79"/>
          <p:cNvSpPr>
            <a:spLocks noChangeAspect="1" noEditPoints="1"/>
          </p:cNvSpPr>
          <p:nvPr/>
        </p:nvSpPr>
        <p:spPr bwMode="black">
          <a:xfrm>
            <a:off x="2740305"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2337456" y="4849845"/>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46" name="Freeform 79"/>
          <p:cNvSpPr>
            <a:spLocks noChangeAspect="1" noEditPoints="1"/>
          </p:cNvSpPr>
          <p:nvPr/>
        </p:nvSpPr>
        <p:spPr bwMode="black">
          <a:xfrm>
            <a:off x="1149159" y="5348617"/>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579340" y="5639344"/>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48" name="Freeform 79"/>
          <p:cNvSpPr>
            <a:spLocks noChangeAspect="1" noEditPoints="1"/>
          </p:cNvSpPr>
          <p:nvPr/>
        </p:nvSpPr>
        <p:spPr bwMode="black">
          <a:xfrm>
            <a:off x="1953353"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791164" y="5631825"/>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50" name="Freeform 79"/>
          <p:cNvSpPr>
            <a:spLocks noChangeAspect="1" noEditPoints="1"/>
          </p:cNvSpPr>
          <p:nvPr/>
        </p:nvSpPr>
        <p:spPr bwMode="black">
          <a:xfrm>
            <a:off x="2740305"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2458705" y="5636838"/>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nvGrpSpPr>
          <p:cNvPr id="10" name="Group 9"/>
          <p:cNvGrpSpPr/>
          <p:nvPr/>
        </p:nvGrpSpPr>
        <p:grpSpPr>
          <a:xfrm>
            <a:off x="1812313" y="6045142"/>
            <a:ext cx="619401" cy="720702"/>
            <a:chOff x="1812313" y="6045142"/>
            <a:chExt cx="619401" cy="720702"/>
          </a:xfrm>
        </p:grpSpPr>
        <p:sp>
          <p:nvSpPr>
            <p:cNvPr id="52" name="Freeform 79"/>
            <p:cNvSpPr>
              <a:spLocks noChangeAspect="1" noEditPoints="1"/>
            </p:cNvSpPr>
            <p:nvPr/>
          </p:nvSpPr>
          <p:spPr bwMode="black">
            <a:xfrm>
              <a:off x="1944846" y="604514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1812313" y="6331879"/>
              <a:ext cx="61940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data</a:t>
              </a: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56" name="Group 55"/>
          <p:cNvGrpSpPr/>
          <p:nvPr/>
        </p:nvGrpSpPr>
        <p:grpSpPr>
          <a:xfrm>
            <a:off x="5039146" y="2567139"/>
            <a:ext cx="2360553" cy="1237060"/>
            <a:chOff x="1951037" y="4049747"/>
            <a:chExt cx="2689850" cy="1409630"/>
          </a:xfrm>
        </p:grpSpPr>
        <p:sp>
          <p:nvSpPr>
            <p:cNvPr id="63" name="Rectangle 6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64" name="Right Bracket 6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5" name="Left Bracket 6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79351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grpSp>
        <p:nvGrpSpPr>
          <p:cNvPr id="2" name="Group 1"/>
          <p:cNvGrpSpPr/>
          <p:nvPr/>
        </p:nvGrpSpPr>
        <p:grpSpPr>
          <a:xfrm>
            <a:off x="10895079" y="6077284"/>
            <a:ext cx="1185261" cy="723040"/>
            <a:chOff x="10895079" y="6077284"/>
            <a:chExt cx="1185261" cy="723040"/>
          </a:xfrm>
        </p:grpSpPr>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mycontainer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34" name="Rectangle 33"/>
          <p:cNvSpPr/>
          <p:nvPr/>
        </p:nvSpPr>
        <p:spPr bwMode="auto">
          <a:xfrm>
            <a:off x="584366" y="3836193"/>
            <a:ext cx="2891863" cy="28887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 View</a:t>
            </a:r>
          </a:p>
        </p:txBody>
      </p:sp>
      <p:sp>
        <p:nvSpPr>
          <p:cNvPr id="36" name="TextBox 35"/>
          <p:cNvSpPr txBox="1"/>
          <p:nvPr/>
        </p:nvSpPr>
        <p:spPr>
          <a:xfrm>
            <a:off x="828145" y="4844316"/>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37" name="Freeform 5"/>
          <p:cNvSpPr>
            <a:spLocks noChangeAspect="1" noEditPoints="1"/>
          </p:cNvSpPr>
          <p:nvPr/>
        </p:nvSpPr>
        <p:spPr bwMode="black">
          <a:xfrm>
            <a:off x="1153777" y="4560770"/>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8" name="Freeform 79"/>
          <p:cNvSpPr>
            <a:spLocks noChangeAspect="1" noEditPoints="1"/>
          </p:cNvSpPr>
          <p:nvPr/>
        </p:nvSpPr>
        <p:spPr bwMode="black">
          <a:xfrm>
            <a:off x="1953353"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700595" y="4844832"/>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44" name="Freeform 79"/>
          <p:cNvSpPr>
            <a:spLocks noChangeAspect="1" noEditPoints="1"/>
          </p:cNvSpPr>
          <p:nvPr/>
        </p:nvSpPr>
        <p:spPr bwMode="black">
          <a:xfrm>
            <a:off x="2740305"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2337456" y="4849845"/>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46" name="Freeform 79"/>
          <p:cNvSpPr>
            <a:spLocks noChangeAspect="1" noEditPoints="1"/>
          </p:cNvSpPr>
          <p:nvPr/>
        </p:nvSpPr>
        <p:spPr bwMode="black">
          <a:xfrm>
            <a:off x="1149159" y="5348617"/>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579340" y="5639344"/>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48" name="Freeform 79"/>
          <p:cNvSpPr>
            <a:spLocks noChangeAspect="1" noEditPoints="1"/>
          </p:cNvSpPr>
          <p:nvPr/>
        </p:nvSpPr>
        <p:spPr bwMode="black">
          <a:xfrm>
            <a:off x="1953353"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791164" y="5631825"/>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50" name="Freeform 79"/>
          <p:cNvSpPr>
            <a:spLocks noChangeAspect="1" noEditPoints="1"/>
          </p:cNvSpPr>
          <p:nvPr/>
        </p:nvSpPr>
        <p:spPr bwMode="black">
          <a:xfrm>
            <a:off x="2740305"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2458705" y="5636838"/>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nvGrpSpPr>
          <p:cNvPr id="10" name="Group 9"/>
          <p:cNvGrpSpPr/>
          <p:nvPr/>
        </p:nvGrpSpPr>
        <p:grpSpPr>
          <a:xfrm>
            <a:off x="1812313" y="6045142"/>
            <a:ext cx="619401" cy="720702"/>
            <a:chOff x="1812313" y="6045142"/>
            <a:chExt cx="619401" cy="720702"/>
          </a:xfrm>
        </p:grpSpPr>
        <p:sp>
          <p:nvSpPr>
            <p:cNvPr id="52" name="Freeform 79"/>
            <p:cNvSpPr>
              <a:spLocks noChangeAspect="1" noEditPoints="1"/>
            </p:cNvSpPr>
            <p:nvPr/>
          </p:nvSpPr>
          <p:spPr bwMode="black">
            <a:xfrm>
              <a:off x="1944846" y="604514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1812313" y="6331879"/>
              <a:ext cx="61940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data</a:t>
              </a: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sp>
        <p:nvSpPr>
          <p:cNvPr id="12" name="Arrow: Left-Right 11"/>
          <p:cNvSpPr/>
          <p:nvPr/>
        </p:nvSpPr>
        <p:spPr bwMode="auto">
          <a:xfrm>
            <a:off x="2405694" y="5908379"/>
            <a:ext cx="8769662" cy="381000"/>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56" name="Group 55"/>
          <p:cNvGrpSpPr/>
          <p:nvPr/>
        </p:nvGrpSpPr>
        <p:grpSpPr>
          <a:xfrm>
            <a:off x="5039146" y="2567139"/>
            <a:ext cx="2360553" cy="1237060"/>
            <a:chOff x="1951037" y="4049747"/>
            <a:chExt cx="2689850" cy="1409630"/>
          </a:xfrm>
        </p:grpSpPr>
        <p:sp>
          <p:nvSpPr>
            <p:cNvPr id="63" name="Rectangle 6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64" name="Right Bracket 6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5" name="Left Bracket 6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3944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2000" fill="hold" nodeType="afterEffect">
                                  <p:stCondLst>
                                    <p:cond delay="100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par>
                                <p:cTn id="8" presetID="26" presetClass="emph" presetSubtype="0" repeatCount="2000" fill="hold" nodeType="withEffect">
                                  <p:stCondLst>
                                    <p:cond delay="1000"/>
                                  </p:stCondLst>
                                  <p:childTnLst>
                                    <p:animEffect transition="out" filter="fade">
                                      <p:cBhvr>
                                        <p:cTn id="9" dur="1000" tmFilter="0, 0; .2, .5; .8, .5; 1, 0"/>
                                        <p:tgtEl>
                                          <p:spTgt spid="2"/>
                                        </p:tgtEl>
                                      </p:cBhvr>
                                    </p:animEffect>
                                    <p:animScale>
                                      <p:cBhvr>
                                        <p:cTn id="10"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Volume Driver Plug-In’s</a:t>
            </a:r>
          </a:p>
        </p:txBody>
      </p:sp>
      <p:sp>
        <p:nvSpPr>
          <p:cNvPr id="5" name="Text Placeholder 4"/>
          <p:cNvSpPr>
            <a:spLocks noGrp="1"/>
          </p:cNvSpPr>
          <p:nvPr>
            <p:ph type="body" sz="quarter" idx="10"/>
          </p:nvPr>
        </p:nvSpPr>
        <p:spPr>
          <a:xfrm>
            <a:off x="274638" y="1212850"/>
            <a:ext cx="11887200" cy="738664"/>
          </a:xfrm>
        </p:spPr>
        <p:txBody>
          <a:bodyPr/>
          <a:lstStyle/>
          <a:p>
            <a:r>
              <a:rPr lang="en-US" dirty="0"/>
              <a:t>Automate mapping storage from into containers</a:t>
            </a:r>
          </a:p>
        </p:txBody>
      </p:sp>
      <p:pic>
        <p:nvPicPr>
          <p:cNvPr id="6" name="Picture 5"/>
          <p:cNvPicPr>
            <a:picLocks noChangeAspect="1"/>
          </p:cNvPicPr>
          <p:nvPr/>
        </p:nvPicPr>
        <p:blipFill>
          <a:blip r:embed="rId3"/>
          <a:stretch>
            <a:fillRect/>
          </a:stretch>
        </p:blipFill>
        <p:spPr>
          <a:xfrm>
            <a:off x="2789236" y="3382233"/>
            <a:ext cx="2292438" cy="914400"/>
          </a:xfrm>
          <a:prstGeom prst="rect">
            <a:avLst/>
          </a:prstGeom>
        </p:spPr>
      </p:pic>
      <p:sp>
        <p:nvSpPr>
          <p:cNvPr id="7" name="TextBox 6"/>
          <p:cNvSpPr txBox="1"/>
          <p:nvPr/>
        </p:nvSpPr>
        <p:spPr>
          <a:xfrm>
            <a:off x="5443793" y="3320830"/>
            <a:ext cx="45674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4"/>
              </a:rPr>
              <a:t>http://www.nimblestorage.com</a:t>
            </a:r>
            <a:endParaRPr lang="en-US" sz="2400" dirty="0">
              <a:gradFill>
                <a:gsLst>
                  <a:gs pos="2917">
                    <a:schemeClr val="tx1"/>
                  </a:gs>
                  <a:gs pos="30000">
                    <a:schemeClr val="tx1"/>
                  </a:gs>
                </a:gsLst>
                <a:lin ang="5400000" scaled="0"/>
              </a:gradFill>
            </a:endParaRPr>
          </a:p>
        </p:txBody>
      </p:sp>
      <p:sp>
        <p:nvSpPr>
          <p:cNvPr id="9" name="TextBox 8"/>
          <p:cNvSpPr txBox="1"/>
          <p:nvPr/>
        </p:nvSpPr>
        <p:spPr>
          <a:xfrm>
            <a:off x="5443793" y="4812893"/>
            <a:ext cx="35760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5"/>
              </a:rPr>
              <a:t>http://www.netapp.com</a:t>
            </a:r>
            <a:endParaRPr lang="en-US" sz="2400" dirty="0">
              <a:gradFill>
                <a:gsLst>
                  <a:gs pos="2917">
                    <a:schemeClr val="tx1"/>
                  </a:gs>
                  <a:gs pos="30000">
                    <a:schemeClr val="tx1"/>
                  </a:gs>
                </a:gsLst>
                <a:lin ang="5400000" scaled="0"/>
              </a:gradFill>
            </a:endParaRPr>
          </a:p>
        </p:txBody>
      </p:sp>
      <p:sp>
        <p:nvSpPr>
          <p:cNvPr id="16" name="Rectangle 15"/>
          <p:cNvSpPr/>
          <p:nvPr/>
        </p:nvSpPr>
        <p:spPr>
          <a:xfrm>
            <a:off x="2560637" y="2619361"/>
            <a:ext cx="3231975" cy="523220"/>
          </a:xfrm>
          <a:prstGeom prst="rect">
            <a:avLst/>
          </a:prstGeom>
        </p:spPr>
        <p:txBody>
          <a:bodyPr wrap="none">
            <a:spAutoFit/>
          </a:bodyPr>
          <a:lstStyle/>
          <a:p>
            <a:r>
              <a:rPr lang="en-US" sz="2800" dirty="0"/>
              <a:t>Ecosystem Partners</a:t>
            </a:r>
          </a:p>
        </p:txBody>
      </p:sp>
      <p:pic>
        <p:nvPicPr>
          <p:cNvPr id="2" name="Picture 1"/>
          <p:cNvPicPr>
            <a:picLocks noChangeAspect="1"/>
          </p:cNvPicPr>
          <p:nvPr/>
        </p:nvPicPr>
        <p:blipFill>
          <a:blip r:embed="rId6"/>
          <a:stretch>
            <a:fillRect/>
          </a:stretch>
        </p:blipFill>
        <p:spPr>
          <a:xfrm>
            <a:off x="3158897" y="4509297"/>
            <a:ext cx="1553116" cy="1644400"/>
          </a:xfrm>
          <a:prstGeom prst="rect">
            <a:avLst/>
          </a:prstGeom>
        </p:spPr>
      </p:pic>
    </p:spTree>
    <p:extLst>
      <p:ext uri="{BB962C8B-B14F-4D97-AF65-F5344CB8AC3E}">
        <p14:creationId xmlns:p14="http://schemas.microsoft.com/office/powerpoint/2010/main" val="354630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Deployment and Auditing</a:t>
            </a:r>
          </a:p>
        </p:txBody>
      </p:sp>
      <p:pic>
        <p:nvPicPr>
          <p:cNvPr id="3" name="Picture 2"/>
          <p:cNvPicPr>
            <a:picLocks noChangeAspect="1"/>
          </p:cNvPicPr>
          <p:nvPr/>
        </p:nvPicPr>
        <p:blipFill>
          <a:blip r:embed="rId3"/>
          <a:stretch>
            <a:fillRect/>
          </a:stretch>
        </p:blipFill>
        <p:spPr>
          <a:xfrm>
            <a:off x="655637" y="1744662"/>
            <a:ext cx="3276600" cy="1843088"/>
          </a:xfrm>
          <a:prstGeom prst="rect">
            <a:avLst/>
          </a:prstGeom>
        </p:spPr>
      </p:pic>
      <p:pic>
        <p:nvPicPr>
          <p:cNvPr id="1026" name="C190202F-20FD-48F1-A795-E1FEE49723EF" descr="80DCE417-5A90-4DB9-BF73-6F8D63691F13@dogfoo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037" y="1516062"/>
            <a:ext cx="4953000" cy="166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stretch>
            <a:fillRect/>
          </a:stretch>
        </p:blipFill>
        <p:spPr>
          <a:xfrm>
            <a:off x="3488623" y="3954462"/>
            <a:ext cx="5461596" cy="1877321"/>
          </a:xfrm>
          <a:prstGeom prst="rect">
            <a:avLst/>
          </a:prstGeom>
        </p:spPr>
      </p:pic>
    </p:spTree>
    <p:extLst>
      <p:ext uri="{BB962C8B-B14F-4D97-AF65-F5344CB8AC3E}">
        <p14:creationId xmlns:p14="http://schemas.microsoft.com/office/powerpoint/2010/main" val="285819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Automation and Management</a:t>
            </a:r>
          </a:p>
        </p:txBody>
      </p:sp>
    </p:spTree>
    <p:extLst>
      <p:ext uri="{BB962C8B-B14F-4D97-AF65-F5344CB8AC3E}">
        <p14:creationId xmlns:p14="http://schemas.microsoft.com/office/powerpoint/2010/main" val="319669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Composition and </a:t>
            </a:r>
            <a:r>
              <a:rPr lang="en-US" dirty="0"/>
              <a:t>Orchestration</a:t>
            </a:r>
          </a:p>
        </p:txBody>
      </p:sp>
      <p:sp>
        <p:nvSpPr>
          <p:cNvPr id="2" name="Text Placeholder 1"/>
          <p:cNvSpPr>
            <a:spLocks noGrp="1"/>
          </p:cNvSpPr>
          <p:nvPr>
            <p:ph type="body" sz="quarter" idx="10"/>
          </p:nvPr>
        </p:nvSpPr>
        <p:spPr>
          <a:xfrm>
            <a:off x="274638" y="1212850"/>
            <a:ext cx="11887200" cy="2769989"/>
          </a:xfrm>
        </p:spPr>
        <p:txBody>
          <a:bodyPr/>
          <a:lstStyle/>
          <a:p>
            <a:r>
              <a:rPr lang="en-US" dirty="0"/>
              <a:t>Applications typically comprised of multiple containers</a:t>
            </a:r>
          </a:p>
          <a:p>
            <a:pPr lvl="1"/>
            <a:endParaRPr lang="en-US" dirty="0"/>
          </a:p>
          <a:p>
            <a:r>
              <a:rPr lang="en-US" dirty="0"/>
              <a:t>Containers typically hosted across a cluster of nodes</a:t>
            </a:r>
          </a:p>
          <a:p>
            <a:pPr lvl="1"/>
            <a:endParaRPr lang="en-US" dirty="0"/>
          </a:p>
          <a:p>
            <a:r>
              <a:rPr lang="en-US" dirty="0"/>
              <a:t>Orchestration tooling automates this</a:t>
            </a:r>
          </a:p>
        </p:txBody>
      </p:sp>
      <p:pic>
        <p:nvPicPr>
          <p:cNvPr id="5" name="Picture 4"/>
          <p:cNvPicPr>
            <a:picLocks noChangeAspect="1"/>
          </p:cNvPicPr>
          <p:nvPr/>
        </p:nvPicPr>
        <p:blipFill>
          <a:blip r:embed="rId3"/>
          <a:stretch>
            <a:fillRect/>
          </a:stretch>
        </p:blipFill>
        <p:spPr>
          <a:xfrm>
            <a:off x="4846638" y="4088507"/>
            <a:ext cx="2743200" cy="2700093"/>
          </a:xfrm>
          <a:prstGeom prst="rect">
            <a:avLst/>
          </a:prstGeom>
        </p:spPr>
      </p:pic>
      <p:sp>
        <p:nvSpPr>
          <p:cNvPr id="10" name="Rectangle: Rounded Corners 9"/>
          <p:cNvSpPr/>
          <p:nvPr/>
        </p:nvSpPr>
        <p:spPr bwMode="auto">
          <a:xfrm>
            <a:off x="1417637" y="4867053"/>
            <a:ext cx="1828800" cy="1143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4" name="Group 23"/>
          <p:cNvGrpSpPr/>
          <p:nvPr/>
        </p:nvGrpSpPr>
        <p:grpSpPr>
          <a:xfrm>
            <a:off x="1628718" y="4978525"/>
            <a:ext cx="700163" cy="366924"/>
            <a:chOff x="4999037" y="5516300"/>
            <a:chExt cx="700163" cy="366924"/>
          </a:xfrm>
        </p:grpSpPr>
        <p:sp>
          <p:nvSpPr>
            <p:cNvPr id="73" name="Rectangle 72"/>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5" name="Left Bracket 74"/>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30" name="Group 29"/>
          <p:cNvGrpSpPr/>
          <p:nvPr/>
        </p:nvGrpSpPr>
        <p:grpSpPr>
          <a:xfrm>
            <a:off x="1614908" y="5478826"/>
            <a:ext cx="700163" cy="366924"/>
            <a:chOff x="6045114" y="6218870"/>
            <a:chExt cx="700163" cy="366924"/>
          </a:xfrm>
        </p:grpSpPr>
        <p:sp>
          <p:nvSpPr>
            <p:cNvPr id="55" name="Rectangle 54"/>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ight Bracket 55"/>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57" name="Left Bracket 56"/>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35" name="Group 34"/>
          <p:cNvGrpSpPr/>
          <p:nvPr/>
        </p:nvGrpSpPr>
        <p:grpSpPr>
          <a:xfrm>
            <a:off x="2393875" y="5253361"/>
            <a:ext cx="700163" cy="366924"/>
            <a:chOff x="6065837" y="5505426"/>
            <a:chExt cx="700163" cy="366924"/>
          </a:xfrm>
        </p:grpSpPr>
        <p:sp>
          <p:nvSpPr>
            <p:cNvPr id="40" name="Rectangle 3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ight Bracket 4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42" name="Left Bracket 4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18" name="Arrow: Right 117"/>
          <p:cNvSpPr/>
          <p:nvPr/>
        </p:nvSpPr>
        <p:spPr bwMode="auto">
          <a:xfrm>
            <a:off x="3376326" y="5175946"/>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3" name="Arrow: Right 122"/>
          <p:cNvSpPr/>
          <p:nvPr/>
        </p:nvSpPr>
        <p:spPr bwMode="auto">
          <a:xfrm>
            <a:off x="7332716" y="5123147"/>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4" name="Freeform 7"/>
          <p:cNvSpPr>
            <a:spLocks noChangeAspect="1" noEditPoints="1"/>
          </p:cNvSpPr>
          <p:nvPr/>
        </p:nvSpPr>
        <p:spPr bwMode="auto">
          <a:xfrm>
            <a:off x="10527901" y="5317587"/>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125" name="Freeform 7"/>
          <p:cNvSpPr>
            <a:spLocks noChangeAspect="1" noEditPoints="1"/>
          </p:cNvSpPr>
          <p:nvPr/>
        </p:nvSpPr>
        <p:spPr bwMode="auto">
          <a:xfrm>
            <a:off x="9481108" y="5312170"/>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126" name="Freeform 7"/>
          <p:cNvSpPr>
            <a:spLocks noChangeAspect="1" noEditPoints="1"/>
          </p:cNvSpPr>
          <p:nvPr/>
        </p:nvSpPr>
        <p:spPr bwMode="auto">
          <a:xfrm>
            <a:off x="10036964" y="4387852"/>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grpSp>
        <p:nvGrpSpPr>
          <p:cNvPr id="140" name="Group 139"/>
          <p:cNvGrpSpPr/>
          <p:nvPr/>
        </p:nvGrpSpPr>
        <p:grpSpPr>
          <a:xfrm>
            <a:off x="10341764" y="4491629"/>
            <a:ext cx="372274" cy="195092"/>
            <a:chOff x="10341764" y="4491629"/>
            <a:chExt cx="372274" cy="195092"/>
          </a:xfrm>
        </p:grpSpPr>
        <p:sp>
          <p:nvSpPr>
            <p:cNvPr id="128" name="Rectangle 127"/>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0" name="Left Bracket 129"/>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9" name="Group 138"/>
          <p:cNvGrpSpPr/>
          <p:nvPr/>
        </p:nvGrpSpPr>
        <p:grpSpPr>
          <a:xfrm>
            <a:off x="10145097" y="4792662"/>
            <a:ext cx="372274" cy="195092"/>
            <a:chOff x="10182292" y="4777880"/>
            <a:chExt cx="372274" cy="195092"/>
          </a:xfrm>
        </p:grpSpPr>
        <p:sp>
          <p:nvSpPr>
            <p:cNvPr id="132" name="Rectangle 131"/>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Right Bracket 132"/>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4" name="Left Bracket 133"/>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8" name="Group 137"/>
          <p:cNvGrpSpPr/>
          <p:nvPr/>
        </p:nvGrpSpPr>
        <p:grpSpPr>
          <a:xfrm>
            <a:off x="10568360" y="4792662"/>
            <a:ext cx="372274" cy="195092"/>
            <a:chOff x="3995832" y="4582835"/>
            <a:chExt cx="372274" cy="195092"/>
          </a:xfrm>
        </p:grpSpPr>
        <p:sp>
          <p:nvSpPr>
            <p:cNvPr id="135" name="Rectangle 134"/>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Right Bracket 135"/>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7" name="Left Bracket 136"/>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1" name="Group 140"/>
          <p:cNvGrpSpPr/>
          <p:nvPr/>
        </p:nvGrpSpPr>
        <p:grpSpPr>
          <a:xfrm>
            <a:off x="9799637" y="5375707"/>
            <a:ext cx="372274" cy="195092"/>
            <a:chOff x="10341764" y="4491629"/>
            <a:chExt cx="372274" cy="195092"/>
          </a:xfrm>
        </p:grpSpPr>
        <p:sp>
          <p:nvSpPr>
            <p:cNvPr id="142" name="Rectangle 141"/>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Right Bracket 142"/>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4" name="Left Bracket 143"/>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5" name="Group 144"/>
          <p:cNvGrpSpPr/>
          <p:nvPr/>
        </p:nvGrpSpPr>
        <p:grpSpPr>
          <a:xfrm>
            <a:off x="9799637" y="5668304"/>
            <a:ext cx="372274" cy="195092"/>
            <a:chOff x="10182292" y="4777880"/>
            <a:chExt cx="372274" cy="195092"/>
          </a:xfrm>
        </p:grpSpPr>
        <p:sp>
          <p:nvSpPr>
            <p:cNvPr id="146" name="Rectangle 145"/>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8" name="Left Bracket 147"/>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57" name="Group 156"/>
          <p:cNvGrpSpPr/>
          <p:nvPr/>
        </p:nvGrpSpPr>
        <p:grpSpPr>
          <a:xfrm>
            <a:off x="10832701" y="5570799"/>
            <a:ext cx="372274" cy="195092"/>
            <a:chOff x="3995832" y="4582835"/>
            <a:chExt cx="372274" cy="195092"/>
          </a:xfrm>
        </p:grpSpPr>
        <p:sp>
          <p:nvSpPr>
            <p:cNvPr id="158" name="Rectangle 157"/>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Bracket 158"/>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60" name="Left Bracket 159"/>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635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4124206"/>
          </a:xfrm>
        </p:spPr>
        <p:txBody>
          <a:bodyPr/>
          <a:lstStyle/>
          <a:p>
            <a:r>
              <a:rPr lang="en-US" dirty="0"/>
              <a:t>Docker Compose</a:t>
            </a:r>
          </a:p>
          <a:p>
            <a:pPr lvl="1"/>
            <a:r>
              <a:rPr lang="en-US" dirty="0"/>
              <a:t>Define application as separate containers</a:t>
            </a:r>
          </a:p>
          <a:p>
            <a:pPr lvl="1"/>
            <a:r>
              <a:rPr lang="en-US" dirty="0"/>
              <a:t>Manage different containers as a unit</a:t>
            </a:r>
          </a:p>
          <a:p>
            <a:pPr lvl="1"/>
            <a:r>
              <a:rPr lang="en-US" dirty="0"/>
              <a:t>Scale parts of application as needed</a:t>
            </a:r>
          </a:p>
          <a:p>
            <a:pPr lvl="1"/>
            <a:endParaRPr lang="en-US" dirty="0"/>
          </a:p>
          <a:p>
            <a:r>
              <a:rPr lang="en-US" dirty="0"/>
              <a:t>Docker Swarm</a:t>
            </a:r>
          </a:p>
          <a:p>
            <a:pPr lvl="1"/>
            <a:r>
              <a:rPr lang="en-US" dirty="0"/>
              <a:t>Aggregate container hosts</a:t>
            </a:r>
          </a:p>
          <a:p>
            <a:pPr lvl="1"/>
            <a:r>
              <a:rPr lang="en-US" dirty="0"/>
              <a:t>Supports tagging, affinity/anti-affinity</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7950199" y="1217611"/>
            <a:ext cx="4211639" cy="3360803"/>
          </a:xfrm>
          <a:prstGeom prst="rect">
            <a:avLst/>
          </a:prstGeom>
        </p:spPr>
      </p:pic>
      <p:pic>
        <p:nvPicPr>
          <p:cNvPr id="5" name="Picture 4"/>
          <p:cNvPicPr>
            <a:picLocks noChangeAspect="1"/>
          </p:cNvPicPr>
          <p:nvPr/>
        </p:nvPicPr>
        <p:blipFill>
          <a:blip r:embed="rId3"/>
          <a:stretch>
            <a:fillRect/>
          </a:stretch>
        </p:blipFill>
        <p:spPr>
          <a:xfrm>
            <a:off x="5261513" y="4785924"/>
            <a:ext cx="2688686" cy="2238763"/>
          </a:xfrm>
          <a:prstGeom prst="rect">
            <a:avLst/>
          </a:prstGeom>
        </p:spPr>
      </p:pic>
    </p:spTree>
    <p:extLst>
      <p:ext uri="{BB962C8B-B14F-4D97-AF65-F5344CB8AC3E}">
        <p14:creationId xmlns:p14="http://schemas.microsoft.com/office/powerpoint/2010/main" val="36717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6248399" cy="2369880"/>
          </a:xfrm>
        </p:spPr>
        <p:txBody>
          <a:bodyPr/>
          <a:lstStyle/>
          <a:p>
            <a:r>
              <a:rPr lang="en-US" dirty="0"/>
              <a:t>Kubernetes</a:t>
            </a:r>
          </a:p>
          <a:p>
            <a:pPr lvl="1"/>
            <a:r>
              <a:rPr lang="en-US" dirty="0"/>
              <a:t>Open source project started by Google</a:t>
            </a:r>
          </a:p>
          <a:p>
            <a:pPr lvl="1"/>
            <a:endParaRPr lang="en-US" dirty="0"/>
          </a:p>
          <a:p>
            <a:pPr lvl="1"/>
            <a:r>
              <a:rPr lang="en-US" dirty="0"/>
              <a:t>Windows support being added though community partnership spear headed by </a:t>
            </a:r>
            <a:r>
              <a:rPr lang="en-US" dirty="0" err="1"/>
              <a:t>Apprenda</a:t>
            </a:r>
            <a:endParaRPr lang="en-US" dirty="0"/>
          </a:p>
          <a:p>
            <a:pPr lvl="1"/>
            <a:endParaRPr lang="en-US" dirty="0"/>
          </a:p>
        </p:txBody>
      </p:sp>
      <p:pic>
        <p:nvPicPr>
          <p:cNvPr id="4" name="Picture 3"/>
          <p:cNvPicPr>
            <a:picLocks noChangeAspect="1"/>
          </p:cNvPicPr>
          <p:nvPr/>
        </p:nvPicPr>
        <p:blipFill>
          <a:blip r:embed="rId2"/>
          <a:stretch>
            <a:fillRect/>
          </a:stretch>
        </p:blipFill>
        <p:spPr>
          <a:xfrm>
            <a:off x="1493837" y="4106862"/>
            <a:ext cx="2156829" cy="2092723"/>
          </a:xfrm>
          <a:prstGeom prst="rect">
            <a:avLst/>
          </a:prstGeom>
        </p:spPr>
      </p:pic>
      <p:pic>
        <p:nvPicPr>
          <p:cNvPr id="5" name="Picture 4"/>
          <p:cNvPicPr>
            <a:picLocks noChangeAspect="1"/>
          </p:cNvPicPr>
          <p:nvPr/>
        </p:nvPicPr>
        <p:blipFill>
          <a:blip r:embed="rId3"/>
          <a:stretch>
            <a:fillRect/>
          </a:stretch>
        </p:blipFill>
        <p:spPr>
          <a:xfrm>
            <a:off x="6416674" y="2735262"/>
            <a:ext cx="5717366" cy="3878520"/>
          </a:xfrm>
          <a:prstGeom prst="rect">
            <a:avLst/>
          </a:prstGeom>
        </p:spPr>
      </p:pic>
    </p:spTree>
    <p:extLst>
      <p:ext uri="{BB962C8B-B14F-4D97-AF65-F5344CB8AC3E}">
        <p14:creationId xmlns:p14="http://schemas.microsoft.com/office/powerpoint/2010/main" val="2607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1754326"/>
          </a:xfrm>
        </p:spPr>
        <p:txBody>
          <a:bodyPr/>
          <a:lstStyle/>
          <a:p>
            <a:r>
              <a:rPr lang="en-US" dirty="0" err="1"/>
              <a:t>Mesos</a:t>
            </a:r>
            <a:r>
              <a:rPr lang="en-US" dirty="0"/>
              <a:t>/Mesosphere + Marathon</a:t>
            </a:r>
          </a:p>
          <a:p>
            <a:pPr lvl="1"/>
            <a:r>
              <a:rPr lang="en-US" dirty="0"/>
              <a:t>Aggregates container hosts</a:t>
            </a:r>
          </a:p>
          <a:p>
            <a:pPr lvl="1"/>
            <a:r>
              <a:rPr lang="en-US" dirty="0"/>
              <a:t>Web based UI</a:t>
            </a:r>
          </a:p>
          <a:p>
            <a:pPr lvl="1"/>
            <a:r>
              <a:rPr lang="en-US" dirty="0"/>
              <a:t>Service Launch and Discovery</a:t>
            </a:r>
          </a:p>
        </p:txBody>
      </p:sp>
      <p:pic>
        <p:nvPicPr>
          <p:cNvPr id="5" name="Picture 4"/>
          <p:cNvPicPr>
            <a:picLocks noChangeAspect="1"/>
          </p:cNvPicPr>
          <p:nvPr/>
        </p:nvPicPr>
        <p:blipFill>
          <a:blip r:embed="rId2"/>
          <a:stretch>
            <a:fillRect/>
          </a:stretch>
        </p:blipFill>
        <p:spPr>
          <a:xfrm>
            <a:off x="8572500" y="754061"/>
            <a:ext cx="3622675" cy="5868735"/>
          </a:xfrm>
          <a:prstGeom prst="rect">
            <a:avLst/>
          </a:prstGeom>
        </p:spPr>
      </p:pic>
      <p:pic>
        <p:nvPicPr>
          <p:cNvPr id="7" name="Picture 6"/>
          <p:cNvPicPr>
            <a:picLocks noChangeAspect="1"/>
          </p:cNvPicPr>
          <p:nvPr/>
        </p:nvPicPr>
        <p:blipFill>
          <a:blip r:embed="rId3"/>
          <a:stretch>
            <a:fillRect/>
          </a:stretch>
        </p:blipFill>
        <p:spPr>
          <a:xfrm>
            <a:off x="4922837" y="4259262"/>
            <a:ext cx="2179987" cy="2179987"/>
          </a:xfrm>
          <a:prstGeom prst="rect">
            <a:avLst/>
          </a:prstGeom>
        </p:spPr>
      </p:pic>
    </p:spTree>
    <p:extLst>
      <p:ext uri="{BB962C8B-B14F-4D97-AF65-F5344CB8AC3E}">
        <p14:creationId xmlns:p14="http://schemas.microsoft.com/office/powerpoint/2010/main" val="352040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84772" y="1721652"/>
            <a:ext cx="5933466" cy="4152376"/>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Standard Docker tooling </a:t>
            </a:r>
            <a:br>
              <a:rPr lang="en-US" sz="2856" dirty="0">
                <a:solidFill>
                  <a:schemeClr val="tx2"/>
                </a:solidFill>
                <a:cs typeface="Segoe UI Semibold" panose="020B0702040204020203" pitchFamily="34" charset="0"/>
              </a:rPr>
            </a:br>
            <a:r>
              <a:rPr lang="en-US" sz="2856" dirty="0">
                <a:solidFill>
                  <a:schemeClr val="tx2"/>
                </a:solidFill>
                <a:cs typeface="Segoe UI Semibold" panose="020B0702040204020203" pitchFamily="34" charset="0"/>
              </a:rPr>
              <a:t>and API support</a:t>
            </a:r>
          </a:p>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Streamlined provisioning </a:t>
            </a:r>
            <a:br>
              <a:rPr lang="en-US" sz="2856" dirty="0">
                <a:solidFill>
                  <a:schemeClr val="tx2"/>
                </a:solidFill>
                <a:cs typeface="Segoe UI Semibold" panose="020B0702040204020203" pitchFamily="34" charset="0"/>
              </a:rPr>
            </a:br>
            <a:r>
              <a:rPr lang="en-US" sz="2856" dirty="0">
                <a:solidFill>
                  <a:schemeClr val="tx2"/>
                </a:solidFill>
                <a:cs typeface="Segoe UI Semibold" panose="020B0702040204020203" pitchFamily="34" charset="0"/>
              </a:rPr>
              <a:t>of Docker Swarm, DCOS and recently Kubernetes</a:t>
            </a:r>
          </a:p>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Linux and Windows Server containers</a:t>
            </a:r>
          </a:p>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Azure and Azure Stack</a:t>
            </a:r>
          </a:p>
        </p:txBody>
      </p:sp>
      <p:sp>
        <p:nvSpPr>
          <p:cNvPr id="2" name="Title 1"/>
          <p:cNvSpPr>
            <a:spLocks noGrp="1"/>
          </p:cNvSpPr>
          <p:nvPr>
            <p:ph type="title"/>
          </p:nvPr>
        </p:nvSpPr>
        <p:spPr/>
        <p:txBody>
          <a:bodyPr/>
          <a:lstStyle/>
          <a:p>
            <a:r>
              <a:rPr lang="en-US"/>
              <a:t>Azure Container Service</a:t>
            </a:r>
            <a:endParaRPr lang="en-US" dirty="0"/>
          </a:p>
        </p:txBody>
      </p:sp>
      <p:sp>
        <p:nvSpPr>
          <p:cNvPr id="36" name="Rounded Rectangle 21"/>
          <p:cNvSpPr/>
          <p:nvPr/>
        </p:nvSpPr>
        <p:spPr bwMode="auto">
          <a:xfrm>
            <a:off x="6760771" y="-1"/>
            <a:ext cx="5674822"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5"/>
          <p:cNvSpPr>
            <a:spLocks/>
          </p:cNvSpPr>
          <p:nvPr/>
        </p:nvSpPr>
        <p:spPr bwMode="auto">
          <a:xfrm>
            <a:off x="7886653" y="1302855"/>
            <a:ext cx="3177980" cy="1928507"/>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00BCF2"/>
          </a:solidFill>
          <a:ln>
            <a:noFill/>
          </a:ln>
          <a:extLst/>
        </p:spPr>
        <p:txBody>
          <a:bodyPr vert="horz" wrap="square" lIns="91427" tIns="279781" rIns="91427" bIns="0" numCol="1" anchor="ctr" anchorCtr="0" compatLnSpc="1">
            <a:prstTxWarp prst="textNoShape">
              <a:avLst/>
            </a:prstTxWarp>
          </a:bodyPr>
          <a:lstStyle/>
          <a:p>
            <a:pPr algn="ctr" defTabSz="914224">
              <a:defRPr/>
            </a:pPr>
            <a:r>
              <a:rPr lang="en-US" sz="2856" kern="0" dirty="0">
                <a:solidFill>
                  <a:srgbClr val="FFFFFF"/>
                </a:solidFill>
              </a:rPr>
              <a:t>Azure</a:t>
            </a:r>
          </a:p>
        </p:txBody>
      </p:sp>
      <p:sp>
        <p:nvSpPr>
          <p:cNvPr id="39" name="Freeform 11"/>
          <p:cNvSpPr>
            <a:spLocks/>
          </p:cNvSpPr>
          <p:nvPr/>
        </p:nvSpPr>
        <p:spPr bwMode="auto">
          <a:xfrm>
            <a:off x="8446394" y="3141163"/>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2"/>
          <p:cNvSpPr>
            <a:spLocks/>
          </p:cNvSpPr>
          <p:nvPr/>
        </p:nvSpPr>
        <p:spPr bwMode="auto">
          <a:xfrm>
            <a:off x="8446395" y="3517346"/>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DD59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13"/>
          <p:cNvSpPr>
            <a:spLocks/>
          </p:cNvSpPr>
          <p:nvPr/>
        </p:nvSpPr>
        <p:spPr bwMode="auto">
          <a:xfrm>
            <a:off x="8292429" y="2820532"/>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Oval 14"/>
          <p:cNvSpPr>
            <a:spLocks noChangeArrowheads="1"/>
          </p:cNvSpPr>
          <p:nvPr/>
        </p:nvSpPr>
        <p:spPr bwMode="auto">
          <a:xfrm>
            <a:off x="9937302" y="3772897"/>
            <a:ext cx="1488864" cy="1487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3" name="Oval 16"/>
          <p:cNvSpPr>
            <a:spLocks noChangeArrowheads="1"/>
          </p:cNvSpPr>
          <p:nvPr/>
        </p:nvSpPr>
        <p:spPr bwMode="auto">
          <a:xfrm>
            <a:off x="8449569" y="2907833"/>
            <a:ext cx="163490" cy="163490"/>
          </a:xfrm>
          <a:prstGeom prst="ellipse">
            <a:avLst/>
          </a:prstGeom>
          <a:solidFill>
            <a:srgbClr val="FFFFFF"/>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7"/>
          <p:cNvSpPr>
            <a:spLocks/>
          </p:cNvSpPr>
          <p:nvPr/>
        </p:nvSpPr>
        <p:spPr bwMode="auto">
          <a:xfrm>
            <a:off x="9298762" y="3772897"/>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5" name="Freeform 18"/>
          <p:cNvSpPr>
            <a:spLocks/>
          </p:cNvSpPr>
          <p:nvPr/>
        </p:nvSpPr>
        <p:spPr bwMode="auto">
          <a:xfrm>
            <a:off x="7535298" y="3772897"/>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6"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3647" y="3598913"/>
            <a:ext cx="2070761" cy="172424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7558228" y="5314266"/>
            <a:ext cx="2026180" cy="384205"/>
          </a:xfrm>
          <a:prstGeom prst="rect">
            <a:avLst/>
          </a:prstGeom>
        </p:spPr>
        <p:txBody>
          <a:bodyPr wrap="square" lIns="0" tIns="0" rIns="0" bIns="0" anchor="ctr">
            <a:spAutoFit/>
          </a:bodyPr>
          <a:lstStyle/>
          <a:p>
            <a:pPr algn="ctr" defTabSz="914224">
              <a:defRPr/>
            </a:pPr>
            <a:r>
              <a:rPr lang="en-US" sz="2448" kern="0" dirty="0">
                <a:solidFill>
                  <a:srgbClr val="333333"/>
                </a:solidFill>
                <a:cs typeface="Segoe UI Semibold" panose="020B0702040204020203" pitchFamily="34" charset="0"/>
              </a:rPr>
              <a:t>Swarm</a:t>
            </a:r>
            <a:endParaRPr lang="en-US" sz="2448" kern="0" dirty="0">
              <a:solidFill>
                <a:srgbClr val="333333"/>
              </a:solidFill>
            </a:endParaRPr>
          </a:p>
        </p:txBody>
      </p:sp>
      <p:sp>
        <p:nvSpPr>
          <p:cNvPr id="48" name="Freeform 11"/>
          <p:cNvSpPr>
            <a:spLocks/>
          </p:cNvSpPr>
          <p:nvPr/>
        </p:nvSpPr>
        <p:spPr bwMode="auto">
          <a:xfrm>
            <a:off x="10601429" y="3141163"/>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9" name="Freeform 12"/>
          <p:cNvSpPr>
            <a:spLocks/>
          </p:cNvSpPr>
          <p:nvPr/>
        </p:nvSpPr>
        <p:spPr bwMode="auto">
          <a:xfrm>
            <a:off x="10601429" y="3517346"/>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DD59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0" name="Freeform 13"/>
          <p:cNvSpPr>
            <a:spLocks/>
          </p:cNvSpPr>
          <p:nvPr/>
        </p:nvSpPr>
        <p:spPr bwMode="auto">
          <a:xfrm>
            <a:off x="10447464" y="2820532"/>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1" name="Oval 16"/>
          <p:cNvSpPr>
            <a:spLocks noChangeArrowheads="1"/>
          </p:cNvSpPr>
          <p:nvPr/>
        </p:nvSpPr>
        <p:spPr bwMode="auto">
          <a:xfrm>
            <a:off x="10604604" y="2907833"/>
            <a:ext cx="163490" cy="163490"/>
          </a:xfrm>
          <a:prstGeom prst="ellipse">
            <a:avLst/>
          </a:prstGeom>
          <a:solidFill>
            <a:srgbClr val="FFFFFF"/>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2" name="Freeform 17"/>
          <p:cNvSpPr>
            <a:spLocks/>
          </p:cNvSpPr>
          <p:nvPr/>
        </p:nvSpPr>
        <p:spPr bwMode="auto">
          <a:xfrm>
            <a:off x="11453796" y="3772897"/>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8"/>
          <p:cNvSpPr>
            <a:spLocks/>
          </p:cNvSpPr>
          <p:nvPr/>
        </p:nvSpPr>
        <p:spPr bwMode="auto">
          <a:xfrm>
            <a:off x="9690333" y="3772897"/>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213524" y="3993249"/>
            <a:ext cx="970530" cy="1129112"/>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9635829" y="5393763"/>
            <a:ext cx="2075983" cy="384205"/>
          </a:xfrm>
          <a:prstGeom prst="rect">
            <a:avLst/>
          </a:prstGeom>
        </p:spPr>
        <p:txBody>
          <a:bodyPr wrap="square" lIns="0" tIns="0" rIns="0" bIns="0" anchor="ctr">
            <a:spAutoFit/>
          </a:bodyPr>
          <a:lstStyle/>
          <a:p>
            <a:pPr algn="ctr" defTabSz="914224">
              <a:defRPr/>
            </a:pPr>
            <a:r>
              <a:rPr lang="en-US" sz="2448" kern="0" dirty="0">
                <a:solidFill>
                  <a:srgbClr val="333333"/>
                </a:solidFill>
                <a:cs typeface="Segoe UI Semibold" panose="020B0702040204020203" pitchFamily="34" charset="0"/>
              </a:rPr>
              <a:t>DC/OS</a:t>
            </a:r>
            <a:endParaRPr lang="en-US" sz="2448" kern="0" dirty="0">
              <a:solidFill>
                <a:srgbClr val="333333"/>
              </a:solidFill>
            </a:endParaRPr>
          </a:p>
        </p:txBody>
      </p:sp>
    </p:spTree>
    <p:extLst>
      <p:ext uri="{BB962C8B-B14F-4D97-AF65-F5344CB8AC3E}">
        <p14:creationId xmlns:p14="http://schemas.microsoft.com/office/powerpoint/2010/main" val="9168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1.875E-6 7.40741E-7 L -0.05287 7.40741E-7 " pathEditMode="relative" rAng="0" ptsTypes="AA">
                                      <p:cBhvr>
                                        <p:cTn id="9" dur="750" spd="-100000" fill="hold"/>
                                        <p:tgtEl>
                                          <p:spTgt spid="4"/>
                                        </p:tgtEl>
                                        <p:attrNameLst>
                                          <p:attrName>ppt_x</p:attrName>
                                          <p:attrName>ppt_y</p:attrName>
                                        </p:attrNameLst>
                                      </p:cBhvr>
                                      <p:rCtr x="-26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sz="4800"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50837" y="1363662"/>
            <a:ext cx="5638800"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294437" y="1363662"/>
            <a:ext cx="5867083"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188878" y="677862"/>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Consistency</a:t>
            </a:r>
          </a:p>
        </p:txBody>
      </p:sp>
      <p:sp>
        <p:nvSpPr>
          <p:cNvPr id="7" name="Rectangle: Rounded Corners 6"/>
          <p:cNvSpPr/>
          <p:nvPr/>
        </p:nvSpPr>
        <p:spPr bwMode="auto">
          <a:xfrm>
            <a:off x="3549620" y="2392362"/>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Fast Iterations</a:t>
            </a:r>
          </a:p>
        </p:txBody>
      </p:sp>
      <p:sp>
        <p:nvSpPr>
          <p:cNvPr id="8" name="Rectangle: Rounded Corners 7"/>
          <p:cNvSpPr/>
          <p:nvPr/>
        </p:nvSpPr>
        <p:spPr bwMode="auto">
          <a:xfrm>
            <a:off x="731837" y="23651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Rapid</a:t>
            </a:r>
          </a:p>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Deployment</a:t>
            </a:r>
          </a:p>
        </p:txBody>
      </p:sp>
      <p:sp>
        <p:nvSpPr>
          <p:cNvPr id="9" name="Rectangle: Rounded Corners 8"/>
          <p:cNvSpPr/>
          <p:nvPr/>
        </p:nvSpPr>
        <p:spPr bwMode="auto">
          <a:xfrm>
            <a:off x="731837" y="3861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Reproducibility</a:t>
            </a:r>
          </a:p>
        </p:txBody>
      </p:sp>
      <p:sp>
        <p:nvSpPr>
          <p:cNvPr id="12" name="Rectangle: Rounded Corners 11"/>
          <p:cNvSpPr/>
          <p:nvPr/>
        </p:nvSpPr>
        <p:spPr bwMode="auto">
          <a:xfrm>
            <a:off x="6633809" y="2391423"/>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Service Separation</a:t>
            </a:r>
          </a:p>
        </p:txBody>
      </p:sp>
      <p:sp>
        <p:nvSpPr>
          <p:cNvPr id="13" name="Rectangle: Rounded Corners 12"/>
          <p:cNvSpPr/>
          <p:nvPr/>
        </p:nvSpPr>
        <p:spPr bwMode="auto">
          <a:xfrm>
            <a:off x="9712289" y="23651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High Availability</a:t>
            </a:r>
          </a:p>
        </p:txBody>
      </p:sp>
      <p:sp>
        <p:nvSpPr>
          <p:cNvPr id="14" name="Rectangle: Rounded Corners 13"/>
          <p:cNvSpPr/>
          <p:nvPr/>
        </p:nvSpPr>
        <p:spPr bwMode="auto">
          <a:xfrm>
            <a:off x="9717214" y="38891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Test at Scale</a:t>
            </a:r>
          </a:p>
        </p:txBody>
      </p:sp>
      <p:sp>
        <p:nvSpPr>
          <p:cNvPr id="15" name="Rectangle: Rounded Corners 14"/>
          <p:cNvSpPr/>
          <p:nvPr/>
        </p:nvSpPr>
        <p:spPr bwMode="auto">
          <a:xfrm>
            <a:off x="3549620" y="3861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On Any Cloud</a:t>
            </a:r>
          </a:p>
        </p:txBody>
      </p:sp>
      <p:sp>
        <p:nvSpPr>
          <p:cNvPr id="17" name="Rectangle: Rounded Corners 16"/>
          <p:cNvSpPr/>
          <p:nvPr/>
        </p:nvSpPr>
        <p:spPr bwMode="auto">
          <a:xfrm>
            <a:off x="6633809" y="3915423"/>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Scalability</a:t>
            </a:r>
          </a:p>
        </p:txBody>
      </p:sp>
      <p:sp>
        <p:nvSpPr>
          <p:cNvPr id="18" name="Rectangle: Rounded Corners 17"/>
          <p:cNvSpPr/>
          <p:nvPr/>
        </p:nvSpPr>
        <p:spPr bwMode="auto">
          <a:xfrm>
            <a:off x="8336755" y="5385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2"/>
                </a:solidFill>
                <a:ea typeface="Segoe UI" pitchFamily="34" charset="0"/>
                <a:cs typeface="Segoe UI" pitchFamily="34" charset="0"/>
              </a:rPr>
              <a:t>Reduced Costs</a:t>
            </a:r>
            <a:endParaRPr lang="en-US" dirty="0">
              <a:solidFill>
                <a:schemeClr val="tx2"/>
              </a:solidFill>
              <a:ea typeface="Segoe UI" pitchFamily="34" charset="0"/>
              <a:cs typeface="Segoe UI" pitchFamily="34" charset="0"/>
            </a:endParaRPr>
          </a:p>
        </p:txBody>
      </p:sp>
      <p:sp>
        <p:nvSpPr>
          <p:cNvPr id="19" name="Rectangle: Rounded Corners 18"/>
          <p:cNvSpPr/>
          <p:nvPr/>
        </p:nvSpPr>
        <p:spPr bwMode="auto">
          <a:xfrm>
            <a:off x="2164396" y="5385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Immutability</a:t>
            </a:r>
          </a:p>
        </p:txBody>
      </p:sp>
      <p:sp>
        <p:nvSpPr>
          <p:cNvPr id="20" name="Rectangle 19"/>
          <p:cNvSpPr/>
          <p:nvPr/>
        </p:nvSpPr>
        <p:spPr bwMode="auto">
          <a:xfrm>
            <a:off x="7361237" y="685164"/>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Efficiency</a:t>
            </a:r>
          </a:p>
        </p:txBody>
      </p:sp>
    </p:spTree>
    <p:extLst>
      <p:ext uri="{BB962C8B-B14F-4D97-AF65-F5344CB8AC3E}">
        <p14:creationId xmlns:p14="http://schemas.microsoft.com/office/powerpoint/2010/main" val="13071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Where containers </a:t>
            </a:r>
            <a:br>
              <a:rPr lang="en-US" sz="4800" dirty="0"/>
            </a:br>
            <a:r>
              <a:rPr lang="en-US" sz="4800" dirty="0"/>
              <a:t>are going</a:t>
            </a:r>
            <a:br>
              <a:rPr lang="en-US" sz="4800" dirty="0"/>
            </a:br>
            <a:r>
              <a:rPr lang="en-US" sz="2800" spc="0" dirty="0" err="1">
                <a:gradFill>
                  <a:gsLst>
                    <a:gs pos="7965">
                      <a:srgbClr val="0078D7"/>
                    </a:gs>
                    <a:gs pos="34000">
                      <a:srgbClr val="0078D7"/>
                    </a:gs>
                  </a:gsLst>
                  <a:lin ang="5400000" scaled="1"/>
                </a:gradFill>
                <a:cs typeface="Segoe UI Semilight" panose="020B0402040204020203" pitchFamily="34" charset="0"/>
              </a:rPr>
              <a:t>Microservices</a:t>
            </a:r>
            <a:endParaRPr lang="en-US" sz="2800" dirty="0"/>
          </a:p>
        </p:txBody>
      </p:sp>
      <p:sp>
        <p:nvSpPr>
          <p:cNvPr id="50" name="Text Placeholder 1"/>
          <p:cNvSpPr txBox="1">
            <a:spLocks/>
          </p:cNvSpPr>
          <p:nvPr/>
        </p:nvSpPr>
        <p:spPr>
          <a:xfrm>
            <a:off x="290827" y="2412186"/>
            <a:ext cx="5927411" cy="1645691"/>
          </a:xfrm>
          <a:prstGeom prst="rect">
            <a:avLst/>
          </a:prstGeom>
        </p:spPr>
        <p:txBody>
          <a:bodyPr lIns="146304" tIns="91440" rIns="146304" bIns="9144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Small composed parts</a:t>
            </a:r>
          </a:p>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Easy development</a:t>
            </a:r>
          </a:p>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Easy scale-out</a:t>
            </a:r>
          </a:p>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Easy update</a:t>
            </a:r>
          </a:p>
        </p:txBody>
      </p:sp>
      <p:sp>
        <p:nvSpPr>
          <p:cNvPr id="85" name="Rectangle 84"/>
          <p:cNvSpPr/>
          <p:nvPr/>
        </p:nvSpPr>
        <p:spPr>
          <a:xfrm>
            <a:off x="290827" y="4805923"/>
            <a:ext cx="5294292" cy="421822"/>
          </a:xfrm>
          <a:prstGeom prst="rect">
            <a:avLst/>
          </a:prstGeom>
        </p:spPr>
        <p:txBody>
          <a:bodyPr lIns="146304" tIns="91440" rIns="146304" bIns="91440"/>
          <a:lstStyle/>
          <a:p>
            <a:pPr marL="0" marR="0" lvl="0" indent="0" defTabSz="91440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76106">
                      <a:srgbClr val="505050"/>
                    </a:gs>
                    <a:gs pos="34000">
                      <a:srgbClr val="505050"/>
                    </a:gs>
                  </a:gsLst>
                  <a:lin ang="5400000" scaled="1"/>
                </a:gradFill>
                <a:effectLst/>
                <a:uLnTx/>
                <a:uFillTx/>
                <a:latin typeface="Segoe UI"/>
                <a:cs typeface="Segoe UI Semilight" panose="020B0402040204020203" pitchFamily="34" charset="0"/>
              </a:rPr>
              <a:t>Service fabric</a:t>
            </a:r>
          </a:p>
        </p:txBody>
      </p:sp>
      <p:grpSp>
        <p:nvGrpSpPr>
          <p:cNvPr id="8" name="Group 7"/>
          <p:cNvGrpSpPr/>
          <p:nvPr/>
        </p:nvGrpSpPr>
        <p:grpSpPr>
          <a:xfrm>
            <a:off x="280854" y="5238271"/>
            <a:ext cx="5480184" cy="1455918"/>
            <a:chOff x="280854" y="4976293"/>
            <a:chExt cx="6394584" cy="1698846"/>
          </a:xfrm>
        </p:grpSpPr>
        <p:sp>
          <p:nvSpPr>
            <p:cNvPr id="6" name="Rectangle 5"/>
            <p:cNvSpPr/>
            <p:nvPr/>
          </p:nvSpPr>
          <p:spPr bwMode="auto">
            <a:xfrm>
              <a:off x="290827" y="4976293"/>
              <a:ext cx="6384611" cy="5326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8" name="Picture 87"/>
            <p:cNvPicPr>
              <a:picLocks noChangeAspect="1"/>
            </p:cNvPicPr>
            <p:nvPr/>
          </p:nvPicPr>
          <p:blipFill>
            <a:blip r:embed="rId2">
              <a:grayscl/>
            </a:blip>
            <a:stretch>
              <a:fillRect/>
            </a:stretch>
          </p:blipFill>
          <p:spPr>
            <a:xfrm>
              <a:off x="280854" y="4976293"/>
              <a:ext cx="6394583" cy="1698846"/>
            </a:xfrm>
            <a:prstGeom prst="rect">
              <a:avLst/>
            </a:prstGeom>
          </p:spPr>
        </p:pic>
      </p:grpSp>
      <p:sp>
        <p:nvSpPr>
          <p:cNvPr id="7" name="Rectangle 6"/>
          <p:cNvSpPr/>
          <p:nvPr/>
        </p:nvSpPr>
        <p:spPr bwMode="auto">
          <a:xfrm>
            <a:off x="6218238" y="-20194"/>
            <a:ext cx="6218238" cy="7014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Freeform 5"/>
          <p:cNvSpPr>
            <a:spLocks/>
          </p:cNvSpPr>
          <p:nvPr/>
        </p:nvSpPr>
        <p:spPr bwMode="auto">
          <a:xfrm>
            <a:off x="7239001" y="3363912"/>
            <a:ext cx="4176712" cy="23114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1" name="Group 20"/>
          <p:cNvGrpSpPr/>
          <p:nvPr/>
        </p:nvGrpSpPr>
        <p:grpSpPr>
          <a:xfrm>
            <a:off x="8185631" y="3213100"/>
            <a:ext cx="2283453" cy="1158875"/>
            <a:chOff x="8080375" y="2857500"/>
            <a:chExt cx="2984129" cy="1514475"/>
          </a:xfrm>
          <a:solidFill>
            <a:schemeClr val="bg1"/>
          </a:solidFill>
        </p:grpSpPr>
        <p:grpSp>
          <p:nvGrpSpPr>
            <p:cNvPr id="14" name="Group 8"/>
            <p:cNvGrpSpPr>
              <a:grpSpLocks noChangeAspect="1"/>
            </p:cNvGrpSpPr>
            <p:nvPr/>
          </p:nvGrpSpPr>
          <p:grpSpPr bwMode="auto">
            <a:xfrm>
              <a:off x="8080375" y="2857500"/>
              <a:ext cx="828675" cy="1514475"/>
              <a:chOff x="5090" y="1800"/>
              <a:chExt cx="522" cy="954"/>
            </a:xfrm>
            <a:grpFill/>
          </p:grpSpPr>
          <p:sp>
            <p:nvSpPr>
              <p:cNvPr id="16"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 name="Rectangle 10"/>
              <p:cNvSpPr>
                <a:spLocks noChangeArrowheads="1"/>
              </p:cNvSpPr>
              <p:nvPr/>
            </p:nvSpPr>
            <p:spPr bwMode="auto">
              <a:xfrm>
                <a:off x="5326" y="2607"/>
                <a:ext cx="50"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 name="Rectangle 11"/>
              <p:cNvSpPr>
                <a:spLocks noChangeArrowheads="1"/>
              </p:cNvSpPr>
              <p:nvPr/>
            </p:nvSpPr>
            <p:spPr bwMode="auto">
              <a:xfrm>
                <a:off x="5170" y="2228"/>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 name="Rectangle 12"/>
              <p:cNvSpPr>
                <a:spLocks noChangeArrowheads="1"/>
              </p:cNvSpPr>
              <p:nvPr/>
            </p:nvSpPr>
            <p:spPr bwMode="auto">
              <a:xfrm>
                <a:off x="5170" y="2112"/>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 name="Rectangle 13"/>
              <p:cNvSpPr>
                <a:spLocks noChangeArrowheads="1"/>
              </p:cNvSpPr>
              <p:nvPr/>
            </p:nvSpPr>
            <p:spPr bwMode="auto">
              <a:xfrm>
                <a:off x="5170" y="1990"/>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89" name="Group 8"/>
            <p:cNvGrpSpPr>
              <a:grpSpLocks noChangeAspect="1"/>
            </p:cNvGrpSpPr>
            <p:nvPr/>
          </p:nvGrpSpPr>
          <p:grpSpPr bwMode="auto">
            <a:xfrm>
              <a:off x="9158102" y="2857500"/>
              <a:ext cx="828675" cy="1514475"/>
              <a:chOff x="5090" y="1800"/>
              <a:chExt cx="522" cy="954"/>
            </a:xfrm>
            <a:grpFill/>
          </p:grpSpPr>
          <p:sp>
            <p:nvSpPr>
              <p:cNvPr id="90"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1" name="Rectangle 10"/>
              <p:cNvSpPr>
                <a:spLocks noChangeArrowheads="1"/>
              </p:cNvSpPr>
              <p:nvPr/>
            </p:nvSpPr>
            <p:spPr bwMode="auto">
              <a:xfrm>
                <a:off x="5326" y="2607"/>
                <a:ext cx="50"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Rectangle 11"/>
              <p:cNvSpPr>
                <a:spLocks noChangeArrowheads="1"/>
              </p:cNvSpPr>
              <p:nvPr/>
            </p:nvSpPr>
            <p:spPr bwMode="auto">
              <a:xfrm>
                <a:off x="5170" y="2228"/>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3" name="Rectangle 12"/>
              <p:cNvSpPr>
                <a:spLocks noChangeArrowheads="1"/>
              </p:cNvSpPr>
              <p:nvPr/>
            </p:nvSpPr>
            <p:spPr bwMode="auto">
              <a:xfrm>
                <a:off x="5170" y="2112"/>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 name="Rectangle 13"/>
              <p:cNvSpPr>
                <a:spLocks noChangeArrowheads="1"/>
              </p:cNvSpPr>
              <p:nvPr/>
            </p:nvSpPr>
            <p:spPr bwMode="auto">
              <a:xfrm>
                <a:off x="5170" y="1990"/>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95" name="Group 8"/>
            <p:cNvGrpSpPr>
              <a:grpSpLocks noChangeAspect="1"/>
            </p:cNvGrpSpPr>
            <p:nvPr/>
          </p:nvGrpSpPr>
          <p:grpSpPr bwMode="auto">
            <a:xfrm>
              <a:off x="10235829" y="2857500"/>
              <a:ext cx="828675" cy="1514475"/>
              <a:chOff x="5090" y="1800"/>
              <a:chExt cx="522" cy="954"/>
            </a:xfrm>
            <a:grpFill/>
          </p:grpSpPr>
          <p:sp>
            <p:nvSpPr>
              <p:cNvPr id="96"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Rectangle 10"/>
              <p:cNvSpPr>
                <a:spLocks noChangeArrowheads="1"/>
              </p:cNvSpPr>
              <p:nvPr/>
            </p:nvSpPr>
            <p:spPr bwMode="auto">
              <a:xfrm>
                <a:off x="5326" y="2607"/>
                <a:ext cx="50"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Rectangle 11"/>
              <p:cNvSpPr>
                <a:spLocks noChangeArrowheads="1"/>
              </p:cNvSpPr>
              <p:nvPr/>
            </p:nvSpPr>
            <p:spPr bwMode="auto">
              <a:xfrm>
                <a:off x="5170" y="2228"/>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Rectangle 12"/>
              <p:cNvSpPr>
                <a:spLocks noChangeArrowheads="1"/>
              </p:cNvSpPr>
              <p:nvPr/>
            </p:nvSpPr>
            <p:spPr bwMode="auto">
              <a:xfrm>
                <a:off x="5170" y="2112"/>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Rectangle 13"/>
              <p:cNvSpPr>
                <a:spLocks noChangeArrowheads="1"/>
              </p:cNvSpPr>
              <p:nvPr/>
            </p:nvSpPr>
            <p:spPr bwMode="auto">
              <a:xfrm>
                <a:off x="5170" y="1990"/>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5" name="Freeform 17"/>
          <p:cNvSpPr>
            <a:spLocks noEditPoints="1"/>
          </p:cNvSpPr>
          <p:nvPr/>
        </p:nvSpPr>
        <p:spPr bwMode="auto">
          <a:xfrm>
            <a:off x="8870936" y="2120748"/>
            <a:ext cx="912843" cy="69148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17"/>
          <p:cNvSpPr>
            <a:spLocks noEditPoints="1"/>
          </p:cNvSpPr>
          <p:nvPr/>
        </p:nvSpPr>
        <p:spPr bwMode="auto">
          <a:xfrm>
            <a:off x="8185631" y="1255830"/>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Freeform 17"/>
          <p:cNvSpPr>
            <a:spLocks noEditPoints="1"/>
          </p:cNvSpPr>
          <p:nvPr/>
        </p:nvSpPr>
        <p:spPr bwMode="auto">
          <a:xfrm>
            <a:off x="8967641" y="1255830"/>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17"/>
          <p:cNvSpPr>
            <a:spLocks noEditPoints="1"/>
          </p:cNvSpPr>
          <p:nvPr/>
        </p:nvSpPr>
        <p:spPr bwMode="auto">
          <a:xfrm>
            <a:off x="9749652" y="1255830"/>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 name="Freeform 17"/>
          <p:cNvSpPr>
            <a:spLocks noEditPoints="1"/>
          </p:cNvSpPr>
          <p:nvPr/>
        </p:nvSpPr>
        <p:spPr bwMode="auto">
          <a:xfrm>
            <a:off x="8185631" y="1876945"/>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7" name="Freeform 17"/>
          <p:cNvSpPr>
            <a:spLocks noEditPoints="1"/>
          </p:cNvSpPr>
          <p:nvPr/>
        </p:nvSpPr>
        <p:spPr bwMode="auto">
          <a:xfrm>
            <a:off x="8967641" y="1876945"/>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17"/>
          <p:cNvSpPr>
            <a:spLocks noEditPoints="1"/>
          </p:cNvSpPr>
          <p:nvPr/>
        </p:nvSpPr>
        <p:spPr bwMode="auto">
          <a:xfrm>
            <a:off x="9749652" y="1876945"/>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0" name="Freeform 17"/>
          <p:cNvSpPr>
            <a:spLocks noEditPoints="1"/>
          </p:cNvSpPr>
          <p:nvPr/>
        </p:nvSpPr>
        <p:spPr bwMode="auto">
          <a:xfrm>
            <a:off x="8185631" y="249806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1" name="Freeform 17"/>
          <p:cNvSpPr>
            <a:spLocks noEditPoints="1"/>
          </p:cNvSpPr>
          <p:nvPr/>
        </p:nvSpPr>
        <p:spPr bwMode="auto">
          <a:xfrm>
            <a:off x="8967641" y="249806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17"/>
          <p:cNvSpPr>
            <a:spLocks noEditPoints="1"/>
          </p:cNvSpPr>
          <p:nvPr/>
        </p:nvSpPr>
        <p:spPr bwMode="auto">
          <a:xfrm>
            <a:off x="9749652" y="249806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423877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1000" fill="hold"/>
                                        <p:tgtEl>
                                          <p:spTgt spid="25"/>
                                        </p:tgtEl>
                                      </p:cBhvr>
                                      <p:by x="0" y="0"/>
                                    </p:animScale>
                                  </p:childTnLst>
                                </p:cTn>
                              </p:par>
                              <p:par>
                                <p:cTn id="7" presetID="42" presetClass="path" presetSubtype="0" decel="100000" fill="hold" grpId="1" nodeType="withEffect">
                                  <p:stCondLst>
                                    <p:cond delay="0"/>
                                  </p:stCondLst>
                                  <p:childTnLst>
                                    <p:animMotion origin="layout" path="M 0 0 L 0 0.25 E" pathEditMode="relative" ptsTypes="">
                                      <p:cBhvr>
                                        <p:cTn id="8" dur="1000" fill="hold"/>
                                        <p:tgtEl>
                                          <p:spTgt spid="25"/>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500"/>
                                        <p:tgtEl>
                                          <p:spTgt spid="107"/>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500"/>
                                        <p:tgtEl>
                                          <p:spTgt spid="108"/>
                                        </p:tgtEl>
                                      </p:cBhvr>
                                    </p:animEffect>
                                  </p:childTnLst>
                                </p:cTn>
                              </p:par>
                              <p:par>
                                <p:cTn id="29" presetID="10" presetClass="entr" presetSubtype="0" fill="hold" grpId="0" nodeType="withEffect">
                                  <p:stCondLst>
                                    <p:cond delay="12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ntr" presetSubtype="0" fill="hold" grpId="0" nodeType="withEffect">
                                  <p:stCondLst>
                                    <p:cond delay="140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160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par>
                                <p:cTn id="38" presetID="10" presetClass="entr" presetSubtype="0" fill="hold" nodeType="withEffect">
                                  <p:stCondLst>
                                    <p:cond delay="1600"/>
                                  </p:stCondLst>
                                  <p:childTnLst>
                                    <p:set>
                                      <p:cBhvr>
                                        <p:cTn id="39" dur="1" fill="hold">
                                          <p:stCondLst>
                                            <p:cond delay="0"/>
                                          </p:stCondLst>
                                        </p:cTn>
                                        <p:tgtEl>
                                          <p:spTgt spid="50">
                                            <p:txEl>
                                              <p:pRg st="0" end="0"/>
                                            </p:txEl>
                                          </p:spTgt>
                                        </p:tgtEl>
                                        <p:attrNameLst>
                                          <p:attrName>style.visibility</p:attrName>
                                        </p:attrNameLst>
                                      </p:cBhvr>
                                      <p:to>
                                        <p:strVal val="visible"/>
                                      </p:to>
                                    </p:set>
                                    <p:animEffect transition="in" filter="fade">
                                      <p:cBhvr>
                                        <p:cTn id="40" dur="500"/>
                                        <p:tgtEl>
                                          <p:spTgt spid="50">
                                            <p:txEl>
                                              <p:pRg st="0" end="0"/>
                                            </p:txEl>
                                          </p:spTgt>
                                        </p:tgtEl>
                                      </p:cBhvr>
                                    </p:animEffect>
                                  </p:childTnLst>
                                </p:cTn>
                              </p:par>
                            </p:childTnLst>
                          </p:cTn>
                        </p:par>
                        <p:par>
                          <p:cTn id="41" fill="hold">
                            <p:stCondLst>
                              <p:cond delay="2100"/>
                            </p:stCondLst>
                            <p:childTnLst>
                              <p:par>
                                <p:cTn id="42" presetID="10" presetClass="entr" presetSubtype="0" fill="hold" nodeType="afterEffect">
                                  <p:stCondLst>
                                    <p:cond delay="0"/>
                                  </p:stCondLst>
                                  <p:childTnLst>
                                    <p:set>
                                      <p:cBhvr>
                                        <p:cTn id="43" dur="1" fill="hold">
                                          <p:stCondLst>
                                            <p:cond delay="0"/>
                                          </p:stCondLst>
                                        </p:cTn>
                                        <p:tgtEl>
                                          <p:spTgt spid="50">
                                            <p:txEl>
                                              <p:pRg st="1" end="1"/>
                                            </p:txEl>
                                          </p:spTgt>
                                        </p:tgtEl>
                                        <p:attrNameLst>
                                          <p:attrName>style.visibility</p:attrName>
                                        </p:attrNameLst>
                                      </p:cBhvr>
                                      <p:to>
                                        <p:strVal val="visible"/>
                                      </p:to>
                                    </p:set>
                                    <p:animEffect transition="in" filter="fade">
                                      <p:cBhvr>
                                        <p:cTn id="44" dur="500"/>
                                        <p:tgtEl>
                                          <p:spTgt spid="50">
                                            <p:txEl>
                                              <p:pRg st="1" end="1"/>
                                            </p:txEl>
                                          </p:spTgt>
                                        </p:tgtEl>
                                      </p:cBhvr>
                                    </p:animEffect>
                                  </p:childTnLst>
                                </p:cTn>
                              </p:par>
                            </p:childTnLst>
                          </p:cTn>
                        </p:par>
                        <p:par>
                          <p:cTn id="45" fill="hold">
                            <p:stCondLst>
                              <p:cond delay="2600"/>
                            </p:stCondLst>
                            <p:childTnLst>
                              <p:par>
                                <p:cTn id="46" presetID="10" presetClass="entr" presetSubtype="0" fill="hold" nodeType="afterEffect">
                                  <p:stCondLst>
                                    <p:cond delay="0"/>
                                  </p:stCondLst>
                                  <p:childTnLst>
                                    <p:set>
                                      <p:cBhvr>
                                        <p:cTn id="47" dur="1" fill="hold">
                                          <p:stCondLst>
                                            <p:cond delay="0"/>
                                          </p:stCondLst>
                                        </p:cTn>
                                        <p:tgtEl>
                                          <p:spTgt spid="50">
                                            <p:txEl>
                                              <p:pRg st="2" end="2"/>
                                            </p:txEl>
                                          </p:spTgt>
                                        </p:tgtEl>
                                        <p:attrNameLst>
                                          <p:attrName>style.visibility</p:attrName>
                                        </p:attrNameLst>
                                      </p:cBhvr>
                                      <p:to>
                                        <p:strVal val="visible"/>
                                      </p:to>
                                    </p:set>
                                    <p:animEffect transition="in" filter="fade">
                                      <p:cBhvr>
                                        <p:cTn id="48" dur="500"/>
                                        <p:tgtEl>
                                          <p:spTgt spid="50">
                                            <p:txEl>
                                              <p:pRg st="2" end="2"/>
                                            </p:txEl>
                                          </p:spTgt>
                                        </p:tgtEl>
                                      </p:cBhvr>
                                    </p:animEffect>
                                  </p:childTnLst>
                                </p:cTn>
                              </p:par>
                            </p:childTnLst>
                          </p:cTn>
                        </p:par>
                        <p:par>
                          <p:cTn id="49" fill="hold">
                            <p:stCondLst>
                              <p:cond delay="3100"/>
                            </p:stCondLst>
                            <p:childTnLst>
                              <p:par>
                                <p:cTn id="50" presetID="10" presetClass="entr" presetSubtype="0" fill="hold" nodeType="afterEffect">
                                  <p:stCondLst>
                                    <p:cond delay="0"/>
                                  </p:stCondLst>
                                  <p:childTnLst>
                                    <p:set>
                                      <p:cBhvr>
                                        <p:cTn id="51" dur="1" fill="hold">
                                          <p:stCondLst>
                                            <p:cond delay="0"/>
                                          </p:stCondLst>
                                        </p:cTn>
                                        <p:tgtEl>
                                          <p:spTgt spid="50">
                                            <p:txEl>
                                              <p:pRg st="3" end="3"/>
                                            </p:txEl>
                                          </p:spTgt>
                                        </p:tgtEl>
                                        <p:attrNameLst>
                                          <p:attrName>style.visibility</p:attrName>
                                        </p:attrNameLst>
                                      </p:cBhvr>
                                      <p:to>
                                        <p:strVal val="visible"/>
                                      </p:to>
                                    </p:set>
                                    <p:animEffect transition="in" filter="fade">
                                      <p:cBhvr>
                                        <p:cTn id="52" dur="500"/>
                                        <p:tgtEl>
                                          <p:spTgt spid="50">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25" grpId="0" animBg="1"/>
      <p:bldP spid="25" grpId="1" animBg="1"/>
      <p:bldP spid="101" grpId="0" animBg="1"/>
      <p:bldP spid="102" grpId="0" animBg="1"/>
      <p:bldP spid="103" grpId="0" animBg="1"/>
      <p:bldP spid="106" grpId="0" animBg="1"/>
      <p:bldP spid="107" grpId="0" animBg="1"/>
      <p:bldP spid="108" grpId="0" animBg="1"/>
      <p:bldP spid="110" grpId="0" animBg="1"/>
      <p:bldP spid="111" grpId="0" animBg="1"/>
      <p:bldP spid="1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5816977"/>
          </a:xfrm>
        </p:spPr>
        <p:txBody>
          <a:bodyPr/>
          <a:lstStyle/>
          <a:p>
            <a:r>
              <a:rPr lang="en-US" dirty="0"/>
              <a:t>Azure Service Fabric</a:t>
            </a:r>
          </a:p>
          <a:p>
            <a:pPr lvl="1"/>
            <a:r>
              <a:rPr lang="en-US" dirty="0"/>
              <a:t>Microservice and orchestration platform </a:t>
            </a:r>
          </a:p>
          <a:p>
            <a:pPr lvl="1"/>
            <a:r>
              <a:rPr lang="en-US" dirty="0"/>
              <a:t>Build applications as containers </a:t>
            </a:r>
            <a:r>
              <a:rPr lang="en-US" b="1" dirty="0"/>
              <a:t>and/or</a:t>
            </a:r>
            <a:r>
              <a:rPr lang="en-US" dirty="0"/>
              <a:t> microservice</a:t>
            </a:r>
          </a:p>
          <a:p>
            <a:pPr lvl="1"/>
            <a:r>
              <a:rPr lang="en-US" dirty="0"/>
              <a:t>Available on Windows &amp; Linux</a:t>
            </a:r>
          </a:p>
          <a:p>
            <a:pPr lvl="1"/>
            <a:r>
              <a:rPr lang="en-US" dirty="0"/>
              <a:t>Built-in cross-container communication </a:t>
            </a:r>
          </a:p>
          <a:p>
            <a:pPr lvl="1"/>
            <a:r>
              <a:rPr lang="en-US" dirty="0"/>
              <a:t>Web based management UI</a:t>
            </a:r>
          </a:p>
          <a:p>
            <a:pPr lvl="1"/>
            <a:r>
              <a:rPr lang="en-US" dirty="0"/>
              <a:t>Available On-</a:t>
            </a:r>
            <a:r>
              <a:rPr lang="en-US" dirty="0" err="1"/>
              <a:t>Prem</a:t>
            </a:r>
            <a:r>
              <a:rPr lang="en-US" dirty="0"/>
              <a:t>, Azure or other Clouds</a:t>
            </a:r>
          </a:p>
          <a:p>
            <a:pPr lvl="1"/>
            <a:endParaRPr lang="en-US" dirty="0"/>
          </a:p>
          <a:p>
            <a:pPr lvl="1"/>
            <a:endParaRPr lang="en-US" dirty="0"/>
          </a:p>
          <a:p>
            <a:pPr lvl="1"/>
            <a:endParaRPr lang="en-US" dirty="0"/>
          </a:p>
          <a:p>
            <a:pPr lvl="1"/>
            <a:endParaRPr lang="en-US" dirty="0"/>
          </a:p>
          <a:p>
            <a:pPr lvl="1"/>
            <a:r>
              <a:rPr lang="en-US" b="1" dirty="0"/>
              <a:t>Can orchestrate anything:</a:t>
            </a:r>
          </a:p>
          <a:p>
            <a:pPr lvl="1"/>
            <a:r>
              <a:rPr lang="en-US" dirty="0"/>
              <a:t>A random exe, some java app, </a:t>
            </a:r>
          </a:p>
          <a:p>
            <a:pPr lvl="1"/>
            <a:r>
              <a:rPr lang="en-US" dirty="0"/>
              <a:t>a containerized app or a microservice</a:t>
            </a:r>
          </a:p>
          <a:p>
            <a:pPr lvl="1"/>
            <a:r>
              <a:rPr lang="en-US" dirty="0"/>
              <a:t>that uses Service Fabric’s APIs</a:t>
            </a:r>
          </a:p>
          <a:p>
            <a:pPr lvl="1"/>
            <a:endParaRPr lang="en-US" dirty="0"/>
          </a:p>
        </p:txBody>
      </p:sp>
      <p:pic>
        <p:nvPicPr>
          <p:cNvPr id="4" name="Picture 3"/>
          <p:cNvPicPr>
            <a:picLocks noChangeAspect="1"/>
          </p:cNvPicPr>
          <p:nvPr/>
        </p:nvPicPr>
        <p:blipFill>
          <a:blip r:embed="rId3"/>
          <a:stretch>
            <a:fillRect/>
          </a:stretch>
        </p:blipFill>
        <p:spPr>
          <a:xfrm>
            <a:off x="3551237" y="3954462"/>
            <a:ext cx="1625397" cy="1625397"/>
          </a:xfrm>
          <a:prstGeom prst="rect">
            <a:avLst/>
          </a:prstGeom>
        </p:spPr>
      </p:pic>
      <p:pic>
        <p:nvPicPr>
          <p:cNvPr id="5" name="Picture 4"/>
          <p:cNvPicPr>
            <a:picLocks noChangeAspect="1"/>
          </p:cNvPicPr>
          <p:nvPr/>
        </p:nvPicPr>
        <p:blipFill>
          <a:blip r:embed="rId4"/>
          <a:stretch>
            <a:fillRect/>
          </a:stretch>
        </p:blipFill>
        <p:spPr>
          <a:xfrm>
            <a:off x="5303839" y="2659062"/>
            <a:ext cx="6858000" cy="4053897"/>
          </a:xfrm>
          <a:prstGeom prst="rect">
            <a:avLst/>
          </a:prstGeom>
        </p:spPr>
      </p:pic>
    </p:spTree>
    <p:extLst>
      <p:ext uri="{BB962C8B-B14F-4D97-AF65-F5344CB8AC3E}">
        <p14:creationId xmlns:p14="http://schemas.microsoft.com/office/powerpoint/2010/main" val="414697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and Monitoring Tools</a:t>
            </a:r>
          </a:p>
        </p:txBody>
      </p:sp>
      <p:sp>
        <p:nvSpPr>
          <p:cNvPr id="2" name="Text Placeholder 1"/>
          <p:cNvSpPr>
            <a:spLocks noGrp="1"/>
          </p:cNvSpPr>
          <p:nvPr>
            <p:ph type="body" sz="quarter" idx="10"/>
          </p:nvPr>
        </p:nvSpPr>
        <p:spPr>
          <a:xfrm>
            <a:off x="274638" y="1212850"/>
            <a:ext cx="11887200" cy="5637212"/>
          </a:xfrm>
        </p:spPr>
        <p:txBody>
          <a:bodyPr>
            <a:normAutofit/>
          </a:bodyPr>
          <a:lstStyle/>
          <a:p>
            <a:r>
              <a:rPr lang="en-US" dirty="0"/>
              <a:t>Docker Datacenter</a:t>
            </a:r>
          </a:p>
          <a:p>
            <a:pPr lvl="1"/>
            <a:endParaRPr lang="en-US" dirty="0"/>
          </a:p>
        </p:txBody>
      </p:sp>
      <p:sp>
        <p:nvSpPr>
          <p:cNvPr id="4" name="Rectangle 3"/>
          <p:cNvSpPr/>
          <p:nvPr/>
        </p:nvSpPr>
        <p:spPr bwMode="auto">
          <a:xfrm>
            <a:off x="2713037" y="2008187"/>
            <a:ext cx="6879354" cy="4953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endParaRPr>
          </a:p>
        </p:txBody>
      </p:sp>
      <p:sp>
        <p:nvSpPr>
          <p:cNvPr id="5" name="Rounded Rectangle 3"/>
          <p:cNvSpPr/>
          <p:nvPr/>
        </p:nvSpPr>
        <p:spPr bwMode="auto">
          <a:xfrm>
            <a:off x="3137541" y="5791837"/>
            <a:ext cx="6019799" cy="1081245"/>
          </a:xfrm>
          <a:prstGeom prst="roundRect">
            <a:avLst>
              <a:gd name="adj" fmla="val 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t>Compute</a:t>
            </a:r>
          </a:p>
        </p:txBody>
      </p:sp>
      <p:sp>
        <p:nvSpPr>
          <p:cNvPr id="6" name="Rectangle 5"/>
          <p:cNvSpPr/>
          <p:nvPr/>
        </p:nvSpPr>
        <p:spPr bwMode="auto">
          <a:xfrm>
            <a:off x="3360189" y="5897315"/>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Private Cloud</a:t>
            </a:r>
          </a:p>
        </p:txBody>
      </p:sp>
      <p:sp>
        <p:nvSpPr>
          <p:cNvPr id="7" name="Rectangle 6"/>
          <p:cNvSpPr/>
          <p:nvPr/>
        </p:nvSpPr>
        <p:spPr bwMode="auto">
          <a:xfrm>
            <a:off x="6793643" y="5894387"/>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Public Cloud</a:t>
            </a:r>
          </a:p>
        </p:txBody>
      </p:sp>
      <p:sp>
        <p:nvSpPr>
          <p:cNvPr id="8" name="Rectangle 7"/>
          <p:cNvSpPr/>
          <p:nvPr/>
        </p:nvSpPr>
        <p:spPr bwMode="auto">
          <a:xfrm>
            <a:off x="4964566" y="3683491"/>
            <a:ext cx="2362197" cy="844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Swarm</a:t>
            </a:r>
          </a:p>
        </p:txBody>
      </p:sp>
      <p:sp>
        <p:nvSpPr>
          <p:cNvPr id="9" name="Rectangle 8"/>
          <p:cNvSpPr/>
          <p:nvPr/>
        </p:nvSpPr>
        <p:spPr bwMode="auto">
          <a:xfrm>
            <a:off x="3213740" y="2170776"/>
            <a:ext cx="2743200" cy="1295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Trusted Registry</a:t>
            </a:r>
          </a:p>
        </p:txBody>
      </p:sp>
      <p:sp>
        <p:nvSpPr>
          <p:cNvPr id="10" name="Rectangle 9"/>
          <p:cNvSpPr/>
          <p:nvPr/>
        </p:nvSpPr>
        <p:spPr bwMode="auto">
          <a:xfrm>
            <a:off x="6341337" y="2170776"/>
            <a:ext cx="2743200" cy="12895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Universal Control Plane</a:t>
            </a:r>
          </a:p>
        </p:txBody>
      </p:sp>
      <p:grpSp>
        <p:nvGrpSpPr>
          <p:cNvPr id="11" name="Group 10"/>
          <p:cNvGrpSpPr/>
          <p:nvPr/>
        </p:nvGrpSpPr>
        <p:grpSpPr>
          <a:xfrm>
            <a:off x="3137540" y="4814917"/>
            <a:ext cx="6019800" cy="888049"/>
            <a:chOff x="3170237" y="4712494"/>
            <a:chExt cx="6019800" cy="888049"/>
          </a:xfrm>
        </p:grpSpPr>
        <p:sp>
          <p:nvSpPr>
            <p:cNvPr id="12" name="Rectangle 11"/>
            <p:cNvSpPr/>
            <p:nvPr/>
          </p:nvSpPr>
          <p:spPr bwMode="auto">
            <a:xfrm>
              <a:off x="3170237" y="4712494"/>
              <a:ext cx="6019800" cy="88804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accent1"/>
                  </a:solidFill>
                </a:rPr>
                <a:t>Commercially Supported Docker Engines</a:t>
              </a:r>
            </a:p>
          </p:txBody>
        </p:sp>
        <p:grpSp>
          <p:nvGrpSpPr>
            <p:cNvPr id="13" name="Group 12"/>
            <p:cNvGrpSpPr/>
            <p:nvPr/>
          </p:nvGrpSpPr>
          <p:grpSpPr>
            <a:xfrm>
              <a:off x="3246437" y="4788694"/>
              <a:ext cx="5876218" cy="461395"/>
              <a:chOff x="3246437" y="4788694"/>
              <a:chExt cx="5876218" cy="461395"/>
            </a:xfrm>
          </p:grpSpPr>
          <p:sp>
            <p:nvSpPr>
              <p:cNvPr id="14" name="Rectangle 13"/>
              <p:cNvSpPr/>
              <p:nvPr/>
            </p:nvSpPr>
            <p:spPr bwMode="auto">
              <a:xfrm>
                <a:off x="5642455"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5" name="Rectangle 14"/>
              <p:cNvSpPr/>
              <p:nvPr/>
            </p:nvSpPr>
            <p:spPr bwMode="auto">
              <a:xfrm>
                <a:off x="803847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6" name="Rectangle 15"/>
              <p:cNvSpPr/>
              <p:nvPr/>
            </p:nvSpPr>
            <p:spPr bwMode="auto">
              <a:xfrm>
                <a:off x="684046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7" name="Rectangle 16"/>
              <p:cNvSpPr/>
              <p:nvPr/>
            </p:nvSpPr>
            <p:spPr bwMode="auto">
              <a:xfrm>
                <a:off x="3246437"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8" name="Rectangle 17"/>
              <p:cNvSpPr/>
              <p:nvPr/>
            </p:nvSpPr>
            <p:spPr bwMode="auto">
              <a:xfrm>
                <a:off x="4444446"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grpSp>
      </p:grpSp>
      <p:cxnSp>
        <p:nvCxnSpPr>
          <p:cNvPr id="19" name="Straight Connector 18"/>
          <p:cNvCxnSpPr>
            <a:stCxn id="8" idx="2"/>
            <a:endCxn id="17" idx="0"/>
          </p:cNvCxnSpPr>
          <p:nvPr/>
        </p:nvCxnSpPr>
        <p:spPr>
          <a:xfrm flipH="1">
            <a:off x="3755832" y="4527698"/>
            <a:ext cx="2389833"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a:stCxn id="8" idx="2"/>
            <a:endCxn id="18" idx="0"/>
          </p:cNvCxnSpPr>
          <p:nvPr/>
        </p:nvCxnSpPr>
        <p:spPr>
          <a:xfrm flipH="1">
            <a:off x="4953840" y="4527697"/>
            <a:ext cx="119182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a:endCxn id="14" idx="0"/>
          </p:cNvCxnSpPr>
          <p:nvPr/>
        </p:nvCxnSpPr>
        <p:spPr>
          <a:xfrm>
            <a:off x="6145665" y="4527698"/>
            <a:ext cx="6185"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a:endCxn id="16" idx="0"/>
          </p:cNvCxnSpPr>
          <p:nvPr/>
        </p:nvCxnSpPr>
        <p:spPr>
          <a:xfrm>
            <a:off x="6145664" y="4527697"/>
            <a:ext cx="120419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2"/>
            <a:endCxn id="15" idx="0"/>
          </p:cNvCxnSpPr>
          <p:nvPr/>
        </p:nvCxnSpPr>
        <p:spPr>
          <a:xfrm>
            <a:off x="6145664" y="4527697"/>
            <a:ext cx="240220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32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and Monitoring Tools</a:t>
            </a:r>
          </a:p>
        </p:txBody>
      </p:sp>
      <p:sp>
        <p:nvSpPr>
          <p:cNvPr id="2" name="Text Placeholder 1"/>
          <p:cNvSpPr>
            <a:spLocks noGrp="1"/>
          </p:cNvSpPr>
          <p:nvPr>
            <p:ph type="body" sz="quarter" idx="10"/>
          </p:nvPr>
        </p:nvSpPr>
        <p:spPr>
          <a:xfrm>
            <a:off x="274638" y="1212850"/>
            <a:ext cx="11887200" cy="5637212"/>
          </a:xfrm>
        </p:spPr>
        <p:txBody>
          <a:bodyPr>
            <a:normAutofit/>
          </a:bodyPr>
          <a:lstStyle/>
          <a:p>
            <a:r>
              <a:rPr lang="en-US" dirty="0"/>
              <a:t>Docker Datacenter</a:t>
            </a:r>
          </a:p>
          <a:p>
            <a:pPr lvl="1"/>
            <a:endParaRPr lang="en-US" dirty="0"/>
          </a:p>
        </p:txBody>
      </p:sp>
      <p:pic>
        <p:nvPicPr>
          <p:cNvPr id="26" name="Picture 25"/>
          <p:cNvPicPr>
            <a:picLocks noChangeAspect="1"/>
          </p:cNvPicPr>
          <p:nvPr/>
        </p:nvPicPr>
        <p:blipFill>
          <a:blip r:embed="rId2"/>
          <a:stretch>
            <a:fillRect/>
          </a:stretch>
        </p:blipFill>
        <p:spPr>
          <a:xfrm>
            <a:off x="2577483" y="2201862"/>
            <a:ext cx="7281509" cy="4401848"/>
          </a:xfrm>
          <a:prstGeom prst="rect">
            <a:avLst/>
          </a:prstGeom>
        </p:spPr>
      </p:pic>
      <p:pic>
        <p:nvPicPr>
          <p:cNvPr id="24" name="Picture 23"/>
          <p:cNvPicPr>
            <a:picLocks noChangeAspect="1"/>
          </p:cNvPicPr>
          <p:nvPr/>
        </p:nvPicPr>
        <p:blipFill>
          <a:blip r:embed="rId3"/>
          <a:stretch>
            <a:fillRect/>
          </a:stretch>
        </p:blipFill>
        <p:spPr>
          <a:xfrm>
            <a:off x="2572721" y="2198983"/>
            <a:ext cx="7286272" cy="4404727"/>
          </a:xfrm>
          <a:prstGeom prst="rect">
            <a:avLst/>
          </a:prstGeom>
        </p:spPr>
      </p:pic>
    </p:spTree>
    <p:extLst>
      <p:ext uri="{BB962C8B-B14F-4D97-AF65-F5344CB8AC3E}">
        <p14:creationId xmlns:p14="http://schemas.microsoft.com/office/powerpoint/2010/main" val="414206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Operations Management Suite</a:t>
            </a:r>
            <a:br>
              <a:rPr lang="en-US"/>
            </a:br>
            <a:endParaRPr lang="en-US" dirty="0"/>
          </a:p>
        </p:txBody>
      </p:sp>
      <p:sp>
        <p:nvSpPr>
          <p:cNvPr id="2" name="Text Placeholder 1"/>
          <p:cNvSpPr>
            <a:spLocks noGrp="1"/>
          </p:cNvSpPr>
          <p:nvPr>
            <p:ph type="body" sz="quarter" idx="10"/>
          </p:nvPr>
        </p:nvSpPr>
        <p:spPr>
          <a:xfrm>
            <a:off x="274638" y="1212850"/>
            <a:ext cx="11887200" cy="2431435"/>
          </a:xfrm>
        </p:spPr>
        <p:txBody>
          <a:bodyPr/>
          <a:lstStyle/>
          <a:p>
            <a:r>
              <a:rPr lang="en-US" dirty="0"/>
              <a:t>Monitoring Solution for Docker</a:t>
            </a:r>
          </a:p>
          <a:p>
            <a:pPr lvl="2"/>
            <a:r>
              <a:rPr lang="en-US" dirty="0"/>
              <a:t>Syslog events</a:t>
            </a:r>
          </a:p>
          <a:p>
            <a:pPr lvl="2"/>
            <a:r>
              <a:rPr lang="en-US" dirty="0"/>
              <a:t>Performance metrics</a:t>
            </a:r>
          </a:p>
          <a:p>
            <a:pPr lvl="2"/>
            <a:r>
              <a:rPr lang="en-US" dirty="0"/>
              <a:t>Container data</a:t>
            </a:r>
          </a:p>
          <a:p>
            <a:endParaRPr lang="en-US" dirty="0"/>
          </a:p>
        </p:txBody>
      </p:sp>
      <p:pic>
        <p:nvPicPr>
          <p:cNvPr id="10" name="Content Placeholder 5"/>
          <p:cNvPicPr>
            <a:picLocks noChangeAspect="1"/>
          </p:cNvPicPr>
          <p:nvPr/>
        </p:nvPicPr>
        <p:blipFill>
          <a:blip r:embed="rId2"/>
          <a:stretch>
            <a:fillRect/>
          </a:stretch>
        </p:blipFill>
        <p:spPr>
          <a:xfrm>
            <a:off x="579437" y="2963862"/>
            <a:ext cx="5017193" cy="2146301"/>
          </a:xfrm>
          <a:prstGeom prst="rect">
            <a:avLst/>
          </a:prstGeom>
        </p:spPr>
      </p:pic>
      <p:pic>
        <p:nvPicPr>
          <p:cNvPr id="11" name="Content Placeholder 3"/>
          <p:cNvPicPr>
            <a:picLocks noChangeAspect="1"/>
          </p:cNvPicPr>
          <p:nvPr/>
        </p:nvPicPr>
        <p:blipFill>
          <a:blip r:embed="rId3"/>
          <a:stretch>
            <a:fillRect/>
          </a:stretch>
        </p:blipFill>
        <p:spPr>
          <a:xfrm>
            <a:off x="5380037" y="4259262"/>
            <a:ext cx="6599237" cy="2676357"/>
          </a:xfrm>
          <a:prstGeom prst="rect">
            <a:avLst/>
          </a:prstGeom>
        </p:spPr>
      </p:pic>
    </p:spTree>
    <p:extLst>
      <p:ext uri="{BB962C8B-B14F-4D97-AF65-F5344CB8AC3E}">
        <p14:creationId xmlns:p14="http://schemas.microsoft.com/office/powerpoint/2010/main" val="403986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Development Tools</a:t>
            </a:r>
          </a:p>
        </p:txBody>
      </p:sp>
    </p:spTree>
    <p:extLst>
      <p:ext uri="{BB962C8B-B14F-4D97-AF65-F5344CB8AC3E}">
        <p14:creationId xmlns:p14="http://schemas.microsoft.com/office/powerpoint/2010/main" val="187554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25621" y="295730"/>
            <a:ext cx="10668853"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5999" b="1" dirty="0">
                <a:solidFill>
                  <a:srgbClr val="9B4F96"/>
                </a:solidFill>
              </a:rPr>
              <a:t>Visual Studio Docker Tools</a:t>
            </a:r>
          </a:p>
        </p:txBody>
      </p:sp>
      <p:sp>
        <p:nvSpPr>
          <p:cNvPr id="15" name="Text Placeholder 2"/>
          <p:cNvSpPr txBox="1">
            <a:spLocks/>
          </p:cNvSpPr>
          <p:nvPr/>
        </p:nvSpPr>
        <p:spPr>
          <a:xfrm>
            <a:off x="276324" y="1734916"/>
            <a:ext cx="7312627" cy="205873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1627" indent="-621627" defTabSz="932563"/>
            <a:r>
              <a:rPr lang="en-US" sz="3264" dirty="0"/>
              <a:t>Run, Debug, Test Web &amp; Console apps in docker containers</a:t>
            </a:r>
          </a:p>
          <a:p>
            <a:pPr marL="777033" lvl="1" indent="-155407" defTabSz="932563"/>
            <a:r>
              <a:rPr lang="en-US" sz="1496" i="1" dirty="0"/>
              <a:t>Linux today, Windows Server &amp; Nano Server coming soon</a:t>
            </a:r>
          </a:p>
          <a:p>
            <a:pPr marL="621627" indent="-621627" defTabSz="932563"/>
            <a:r>
              <a:rPr lang="en-US" sz="3264" dirty="0"/>
              <a:t>F5 Debugging</a:t>
            </a:r>
          </a:p>
          <a:p>
            <a:pPr marL="621627" indent="-621627" defTabSz="932563"/>
            <a:r>
              <a:rPr lang="en-US" sz="3264" dirty="0"/>
              <a:t>Edit &amp; Refresh of code</a:t>
            </a:r>
          </a:p>
          <a:p>
            <a:pPr marL="621627" indent="-621627" defTabSz="932563"/>
            <a:r>
              <a:rPr lang="en-US" sz="3264" dirty="0"/>
              <a:t>Scaffolds docker assets</a:t>
            </a:r>
          </a:p>
          <a:p>
            <a:pPr marL="777033" lvl="1" indent="-228793" defTabSz="932563">
              <a:tabLst>
                <a:tab pos="1243254" algn="l"/>
              </a:tabLst>
            </a:pPr>
            <a:r>
              <a:rPr lang="en-US" sz="1903" dirty="0"/>
              <a:t>Dockerfile, docker-</a:t>
            </a:r>
            <a:r>
              <a:rPr lang="en-US" sz="1903" dirty="0" err="1"/>
              <a:t>compose.yml</a:t>
            </a:r>
            <a:endParaRPr lang="en-US" sz="1903" dirty="0"/>
          </a:p>
        </p:txBody>
      </p:sp>
      <p:grpSp>
        <p:nvGrpSpPr>
          <p:cNvPr id="16" name="Group 15"/>
          <p:cNvGrpSpPr/>
          <p:nvPr/>
        </p:nvGrpSpPr>
        <p:grpSpPr>
          <a:xfrm rot="446270">
            <a:off x="6636321" y="5001938"/>
            <a:ext cx="3392734" cy="1566866"/>
            <a:chOff x="3779912" y="3698066"/>
            <a:chExt cx="2495238" cy="1152376"/>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2987269" y="6498820"/>
            <a:ext cx="4112140" cy="478376"/>
          </a:xfrm>
          <a:prstGeom prst="rect">
            <a:avLst/>
          </a:prstGeom>
          <a:noFill/>
        </p:spPr>
        <p:txBody>
          <a:bodyPr wrap="square" rtlCol="0">
            <a:spAutoFit/>
          </a:bodyPr>
          <a:lstStyle/>
          <a:p>
            <a:pPr defTabSz="914224"/>
            <a:r>
              <a:rPr lang="en-US" sz="2448" kern="0" dirty="0">
                <a:solidFill>
                  <a:sysClr val="windowText" lastClr="000000"/>
                </a:solidFill>
                <a:hlinkClick r:id="rId4"/>
              </a:rPr>
              <a:t>aka.ms/</a:t>
            </a:r>
            <a:r>
              <a:rPr lang="en-US" sz="2448" kern="0" dirty="0" err="1">
                <a:solidFill>
                  <a:sysClr val="windowText" lastClr="000000"/>
                </a:solidFill>
                <a:hlinkClick r:id="rId4"/>
              </a:rPr>
              <a:t>DockerToolsForVS</a:t>
            </a:r>
            <a:endParaRPr lang="en-US" sz="2448" kern="0" dirty="0">
              <a:solidFill>
                <a:sysClr val="windowText" lastClr="000000"/>
              </a:solidFill>
            </a:endParaRPr>
          </a:p>
        </p:txBody>
      </p:sp>
      <p:pic>
        <p:nvPicPr>
          <p:cNvPr id="20" name="Picture 19"/>
          <p:cNvPicPr>
            <a:picLocks noChangeAspect="1"/>
          </p:cNvPicPr>
          <p:nvPr/>
        </p:nvPicPr>
        <p:blipFill rotWithShape="1">
          <a:blip r:embed="rId5"/>
          <a:srcRect l="19583" t="6961" r="36613" b="43001"/>
          <a:stretch/>
        </p:blipFill>
        <p:spPr>
          <a:xfrm rot="203434">
            <a:off x="7002652" y="1424236"/>
            <a:ext cx="5446125" cy="3499349"/>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rotWithShape="1">
          <a:blip r:embed="rId6"/>
          <a:srcRect l="1806" t="9549" r="66538" b="68871"/>
          <a:stretch/>
        </p:blipFill>
        <p:spPr>
          <a:xfrm>
            <a:off x="3219277" y="5318286"/>
            <a:ext cx="2526105" cy="934174"/>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a:srcRect l="1823" t="9306" r="69687" b="66800"/>
          <a:stretch/>
        </p:blipFill>
        <p:spPr>
          <a:xfrm rot="21288654">
            <a:off x="275089" y="5408087"/>
            <a:ext cx="2442380" cy="1152251"/>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7927" y="295729"/>
            <a:ext cx="989615" cy="92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96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883" y="496"/>
            <a:ext cx="12434711" cy="15877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p:cNvGrpSpPr/>
          <p:nvPr/>
        </p:nvGrpSpPr>
        <p:grpSpPr>
          <a:xfrm>
            <a:off x="11333962" y="478636"/>
            <a:ext cx="656923" cy="656923"/>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 name="Title 1"/>
          <p:cNvSpPr>
            <a:spLocks noGrp="1"/>
          </p:cNvSpPr>
          <p:nvPr>
            <p:ph type="title"/>
          </p:nvPr>
        </p:nvSpPr>
        <p:spPr/>
        <p:txBody>
          <a:bodyPr/>
          <a:lstStyle/>
          <a:p>
            <a:pPr lvl="0">
              <a:defRPr/>
            </a:pPr>
            <a:r>
              <a:rPr lang="en-US" dirty="0">
                <a:gradFill>
                  <a:gsLst>
                    <a:gs pos="1250">
                      <a:schemeClr val="bg1"/>
                    </a:gs>
                    <a:gs pos="100000">
                      <a:schemeClr val="bg1"/>
                    </a:gs>
                  </a:gsLst>
                  <a:lin ang="5400000" scaled="0"/>
                </a:gradFill>
              </a:rPr>
              <a:t>Build and run open source solutions</a:t>
            </a:r>
          </a:p>
        </p:txBody>
      </p:sp>
      <p:grpSp>
        <p:nvGrpSpPr>
          <p:cNvPr id="29" name="Group 28"/>
          <p:cNvGrpSpPr/>
          <p:nvPr/>
        </p:nvGrpSpPr>
        <p:grpSpPr>
          <a:xfrm>
            <a:off x="275480" y="1668686"/>
            <a:ext cx="11885515" cy="502848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dirty="0">
                  <a:ln w="3175">
                    <a:noFill/>
                  </a:ln>
                  <a:gradFill>
                    <a:gsLst>
                      <a:gs pos="32143">
                        <a:srgbClr val="505050"/>
                      </a:gs>
                      <a:gs pos="47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83" name="Picture 82"/>
              <p:cNvPicPr>
                <a:picLocks noChangeAspect="1"/>
              </p:cNvPicPr>
              <p:nvPr/>
            </p:nvPicPr>
            <p:blipFill>
              <a:blip r:embed="rId3"/>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2778" t="21043" r="4789" b="24218"/>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9154590" y="6162414"/>
                <a:ext cx="298609" cy="350617"/>
              </a:xfrm>
              <a:prstGeom prst="rect">
                <a:avLst/>
              </a:prstGeom>
            </p:spPr>
          </p:pic>
          <p:pic>
            <p:nvPicPr>
              <p:cNvPr id="86" name="Picture 85"/>
              <p:cNvPicPr>
                <a:picLocks noChangeAspect="1"/>
              </p:cNvPicPr>
              <p:nvPr/>
            </p:nvPicPr>
            <p:blipFill>
              <a:blip r:embed="rId7"/>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a:clrChange>
                  <a:clrFrom>
                    <a:srgbClr val="FFFFFF"/>
                  </a:clrFrom>
                  <a:clrTo>
                    <a:srgbClr val="FFFFFF">
                      <a:alpha val="0"/>
                    </a:srgbClr>
                  </a:clrTo>
                </a:clrChange>
              </a:blip>
              <a:srcRect l="17627" t="10630" r="17627" b="10630"/>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5562" t="9822" r="2009" b="15595"/>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741" t="22824" r="3664" b="31799"/>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9922071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Information	</a:t>
            </a:r>
          </a:p>
        </p:txBody>
      </p:sp>
      <p:sp>
        <p:nvSpPr>
          <p:cNvPr id="3" name="Text Placeholder 2"/>
          <p:cNvSpPr>
            <a:spLocks noGrp="1"/>
          </p:cNvSpPr>
          <p:nvPr>
            <p:ph type="body" sz="quarter" idx="10"/>
          </p:nvPr>
        </p:nvSpPr>
        <p:spPr>
          <a:xfrm>
            <a:off x="274638" y="1212850"/>
            <a:ext cx="11887200" cy="3323987"/>
          </a:xfrm>
        </p:spPr>
        <p:txBody>
          <a:bodyPr/>
          <a:lstStyle/>
          <a:p>
            <a:r>
              <a:rPr lang="en-US" dirty="0"/>
              <a:t>Lab Location: </a:t>
            </a:r>
            <a:r>
              <a:rPr lang="en-US" dirty="0">
                <a:solidFill>
                  <a:schemeClr val="tx1"/>
                </a:solidFill>
              </a:rPr>
              <a:t>https://github.com/techbunny/ContainerCamp</a:t>
            </a:r>
          </a:p>
          <a:p>
            <a:endParaRPr lang="en-US" dirty="0">
              <a:solidFill>
                <a:schemeClr val="tx1"/>
              </a:solidFill>
            </a:endParaRPr>
          </a:p>
          <a:p>
            <a:r>
              <a:rPr lang="en-US" dirty="0">
                <a:solidFill>
                  <a:schemeClr val="tx2"/>
                </a:solidFill>
              </a:rPr>
              <a:t>Learn more about ARM/JSON Templates:</a:t>
            </a:r>
          </a:p>
          <a:p>
            <a:r>
              <a:rPr lang="en-US" dirty="0">
                <a:solidFill>
                  <a:schemeClr val="tx1"/>
                </a:solidFill>
              </a:rPr>
              <a:t>https://blog.techbunny.com/tag/json/</a:t>
            </a:r>
          </a:p>
        </p:txBody>
      </p:sp>
    </p:spTree>
    <p:extLst>
      <p:ext uri="{BB962C8B-B14F-4D97-AF65-F5344CB8AC3E}">
        <p14:creationId xmlns:p14="http://schemas.microsoft.com/office/powerpoint/2010/main" val="380344323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p:cNvSpPr txBox="1"/>
          <p:nvPr/>
        </p:nvSpPr>
        <p:spPr>
          <a:xfrm>
            <a:off x="392950" y="4173082"/>
            <a:ext cx="11434363" cy="634020"/>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p:cNvSpPr txBox="1"/>
          <p:nvPr/>
        </p:nvSpPr>
        <p:spPr>
          <a:xfrm>
            <a:off x="365240" y="6079439"/>
            <a:ext cx="11893552" cy="906780"/>
          </a:xfrm>
          <a:prstGeom prst="rect">
            <a:avLst/>
          </a:prstGeom>
          <a:noFill/>
        </p:spPr>
        <p:txBody>
          <a:bodyPr wrap="square" lIns="182880" tIns="146306" rIns="182880" bIns="146306" rtlCol="0">
            <a:noAutofit/>
          </a:bodyPr>
          <a:lstStyle/>
          <a:p>
            <a:pPr marL="0" marR="0" lvl="0" indent="0" algn="l" defTabSz="932901" rtl="0" eaLnBrk="1" fontAlgn="auto" latinLnBrk="0" hangingPunct="1">
              <a:lnSpc>
                <a:spcPts val="1199"/>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2016 Microsoft Corporation. All rights reserved. Microsoft, Windows, Windows Vista and other product names are or may be registered trademarks and/or trademarks in the U.S. and/or other countries.</a:t>
            </a:r>
          </a:p>
          <a:p>
            <a:pPr marL="0" marR="0" lvl="0" indent="0" algn="l" defTabSz="932901" rtl="0" eaLnBrk="1" fontAlgn="auto" latinLnBrk="0" hangingPunct="1">
              <a:lnSpc>
                <a:spcPts val="1199"/>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a:t>
            </a:r>
          </a:p>
          <a:p>
            <a:pPr marL="0" marR="0" lvl="0" indent="0" algn="l" defTabSz="932901" rtl="0" eaLnBrk="1" fontAlgn="auto" latinLnBrk="0" hangingPunct="1">
              <a:lnSpc>
                <a:spcPts val="1199"/>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conditions, it should not be interpreted to be a commitment on the part of Microsoft, and Microsoft cannot guarantee the accuracy of any information provided after the date of this presentation.</a:t>
            </a:r>
          </a:p>
          <a:p>
            <a:pPr marL="0" marR="0" lvl="0" indent="0" algn="l" defTabSz="932901" rtl="0" eaLnBrk="1" fontAlgn="auto" latinLnBrk="0" hangingPunct="1">
              <a:lnSpc>
                <a:spcPts val="1199"/>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2" name="Rectangle 1"/>
          <p:cNvSpPr/>
          <p:nvPr/>
        </p:nvSpPr>
        <p:spPr>
          <a:xfrm>
            <a:off x="187557" y="250918"/>
            <a:ext cx="12071235" cy="67710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Microsoft | Container Camp Attendee Evaluation</a:t>
            </a:r>
          </a:p>
        </p:txBody>
      </p:sp>
      <p:sp>
        <p:nvSpPr>
          <p:cNvPr id="3" name="TextBox 2"/>
          <p:cNvSpPr txBox="1"/>
          <p:nvPr/>
        </p:nvSpPr>
        <p:spPr>
          <a:xfrm>
            <a:off x="392950" y="1128346"/>
            <a:ext cx="11178325" cy="478900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Please take a few minutes to answer our short survey BEFORE you leave the event today! </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receive the evaluation link for this event, text</a:t>
            </a:r>
            <a:r>
              <a:rPr kumimoji="0" lang="en-US" sz="2200" b="1" i="0" u="none" strike="noStrike" kern="1200" cap="none" spc="3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 MICROSOFT CCSF </a:t>
            </a: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a:t>
            </a:r>
            <a:r>
              <a:rPr kumimoji="0" lang="en-US" sz="2200" b="1" i="0" u="sng" strike="noStrike" kern="1200" cap="none" spc="3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878787</a:t>
            </a: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By doing so you agree that Microsoft can send you an automated message to this mobile phone. </a:t>
            </a: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You can access the evaluation here: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3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http://aka.ms/devopssf   </a:t>
            </a: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2200" b="1" i="0" u="none" strike="noStrike" kern="1200" cap="none" spc="30" normalizeH="0" baseline="0" noProof="0" dirty="0">
              <a:ln>
                <a:noFill/>
              </a:ln>
              <a:solidFill>
                <a:prstClr val="white">
                  <a:lumMod val="95000"/>
                </a:prstClr>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Provide the email you used to register for this event, select the attendee evaluation and complete the evaluation. Thank you for your feedback! </a:t>
            </a:r>
          </a:p>
        </p:txBody>
      </p:sp>
      <p:pic>
        <p:nvPicPr>
          <p:cNvPr id="6" name="Picture 5"/>
          <p:cNvPicPr>
            <a:picLocks noChangeAspect="1"/>
          </p:cNvPicPr>
          <p:nvPr/>
        </p:nvPicPr>
        <p:blipFill>
          <a:blip r:embed="rId2"/>
          <a:stretch>
            <a:fillRect/>
          </a:stretch>
        </p:blipFill>
        <p:spPr>
          <a:xfrm>
            <a:off x="5359516" y="2900745"/>
            <a:ext cx="1905000" cy="1905000"/>
          </a:xfrm>
          <a:prstGeom prst="rect">
            <a:avLst/>
          </a:prstGeom>
        </p:spPr>
      </p:pic>
    </p:spTree>
    <p:extLst>
      <p:ext uri="{BB962C8B-B14F-4D97-AF65-F5344CB8AC3E}">
        <p14:creationId xmlns:p14="http://schemas.microsoft.com/office/powerpoint/2010/main" val="269308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icture 308"/>
          <p:cNvPicPr>
            <a:picLocks noChangeAspect="1"/>
          </p:cNvPicPr>
          <p:nvPr/>
        </p:nvPicPr>
        <p:blipFill>
          <a:blip r:embed="rId3">
            <a:duotone>
              <a:schemeClr val="accent1">
                <a:shade val="45000"/>
                <a:satMod val="135000"/>
              </a:schemeClr>
              <a:prstClr val="white"/>
            </a:duotone>
          </a:blip>
          <a:stretch>
            <a:fillRect/>
          </a:stretch>
        </p:blipFill>
        <p:spPr>
          <a:xfrm>
            <a:off x="3954344" y="1664051"/>
            <a:ext cx="3670110" cy="1786283"/>
          </a:xfrm>
          <a:prstGeom prst="rect">
            <a:avLst/>
          </a:prstGeom>
        </p:spPr>
      </p:pic>
      <p:sp>
        <p:nvSpPr>
          <p:cNvPr id="20" name="Freeform 19"/>
          <p:cNvSpPr>
            <a:spLocks noChangeAspect="1" noEditPoints="1"/>
          </p:cNvSpPr>
          <p:nvPr/>
        </p:nvSpPr>
        <p:spPr bwMode="auto">
          <a:xfrm>
            <a:off x="1211359" y="2701070"/>
            <a:ext cx="2212670" cy="183148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 name="Title 1"/>
          <p:cNvSpPr>
            <a:spLocks noGrp="1"/>
          </p:cNvSpPr>
          <p:nvPr>
            <p:ph type="title"/>
          </p:nvPr>
        </p:nvSpPr>
        <p:spPr/>
        <p:txBody>
          <a:bodyPr>
            <a:normAutofit fontScale="90000"/>
          </a:bodyPr>
          <a:lstStyle/>
          <a:p>
            <a:r>
              <a:rPr lang="en-US" sz="5800" dirty="0"/>
              <a:t>Containers</a:t>
            </a:r>
            <a:endParaRPr lang="en-US" dirty="0">
              <a:gradFill>
                <a:gsLst>
                  <a:gs pos="7619">
                    <a:srgbClr val="00188F"/>
                  </a:gs>
                  <a:gs pos="35000">
                    <a:srgbClr val="00188F"/>
                  </a:gs>
                </a:gsLst>
                <a:lin ang="5400000" scaled="0"/>
              </a:gradFill>
            </a:endParaRPr>
          </a:p>
        </p:txBody>
      </p:sp>
      <p:grpSp>
        <p:nvGrpSpPr>
          <p:cNvPr id="3" name="Group 4"/>
          <p:cNvGrpSpPr>
            <a:grpSpLocks noChangeAspect="1"/>
          </p:cNvGrpSpPr>
          <p:nvPr/>
        </p:nvGrpSpPr>
        <p:grpSpPr bwMode="auto">
          <a:xfrm>
            <a:off x="785281" y="3477020"/>
            <a:ext cx="1923777" cy="1055537"/>
            <a:chOff x="1282" y="1466"/>
            <a:chExt cx="1212" cy="665"/>
          </a:xfrm>
        </p:grpSpPr>
        <p:sp>
          <p:nvSpPr>
            <p:cNvPr id="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9" name="Group 18"/>
          <p:cNvGrpSpPr/>
          <p:nvPr/>
        </p:nvGrpSpPr>
        <p:grpSpPr>
          <a:xfrm>
            <a:off x="1005124" y="3591273"/>
            <a:ext cx="457413" cy="447024"/>
            <a:chOff x="853289" y="2685914"/>
            <a:chExt cx="457478" cy="447088"/>
          </a:xfrm>
        </p:grpSpPr>
        <p:grpSp>
          <p:nvGrpSpPr>
            <p:cNvPr id="41" name="Group 40"/>
            <p:cNvGrpSpPr/>
            <p:nvPr/>
          </p:nvGrpSpPr>
          <p:grpSpPr>
            <a:xfrm>
              <a:off x="933495" y="2733930"/>
              <a:ext cx="316523" cy="355206"/>
              <a:chOff x="2304394" y="2806764"/>
              <a:chExt cx="203894" cy="228812"/>
            </a:xfrm>
            <a:solidFill>
              <a:srgbClr val="00188F"/>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2"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4" name="Group 283"/>
          <p:cNvGrpSpPr/>
          <p:nvPr/>
        </p:nvGrpSpPr>
        <p:grpSpPr>
          <a:xfrm>
            <a:off x="1538790" y="3592400"/>
            <a:ext cx="457413" cy="447024"/>
            <a:chOff x="853289" y="2685914"/>
            <a:chExt cx="457478" cy="447088"/>
          </a:xfrm>
        </p:grpSpPr>
        <p:grpSp>
          <p:nvGrpSpPr>
            <p:cNvPr id="285" name="Group 284"/>
            <p:cNvGrpSpPr/>
            <p:nvPr/>
          </p:nvGrpSpPr>
          <p:grpSpPr>
            <a:xfrm>
              <a:off x="933495" y="2733930"/>
              <a:ext cx="316523" cy="355206"/>
              <a:chOff x="2304394" y="2806764"/>
              <a:chExt cx="203894" cy="228812"/>
            </a:xfrm>
            <a:solidFill>
              <a:srgbClr val="00188F"/>
            </a:solidFill>
          </p:grpSpPr>
          <p:sp>
            <p:nvSpPr>
              <p:cNvPr id="2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86"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26" name="TextBox 825"/>
          <p:cNvSpPr txBox="1"/>
          <p:nvPr/>
        </p:nvSpPr>
        <p:spPr>
          <a:xfrm>
            <a:off x="510612" y="4534496"/>
            <a:ext cx="2845711" cy="1198943"/>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Developers </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build and test apps in containers, using development environment</a:t>
            </a:r>
            <a:b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br>
            <a:endPar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endParaRPr>
          </a:p>
        </p:txBody>
      </p:sp>
      <p:sp>
        <p:nvSpPr>
          <p:cNvPr id="831" name="Rectangle 830"/>
          <p:cNvSpPr/>
          <p:nvPr/>
        </p:nvSpPr>
        <p:spPr>
          <a:xfrm>
            <a:off x="4670931" y="6082791"/>
            <a:ext cx="3094614" cy="5459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Containers pushed to</a:t>
            </a:r>
            <a:b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b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central repository</a:t>
            </a:r>
          </a:p>
        </p:txBody>
      </p:sp>
      <p:sp>
        <p:nvSpPr>
          <p:cNvPr id="260" name="Can 259"/>
          <p:cNvSpPr/>
          <p:nvPr/>
        </p:nvSpPr>
        <p:spPr bwMode="auto">
          <a:xfrm>
            <a:off x="5564528" y="5026896"/>
            <a:ext cx="1307420" cy="998378"/>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 name="Group 3"/>
          <p:cNvGrpSpPr/>
          <p:nvPr/>
        </p:nvGrpSpPr>
        <p:grpSpPr>
          <a:xfrm>
            <a:off x="5878146" y="5425433"/>
            <a:ext cx="316675" cy="309483"/>
            <a:chOff x="5878098" y="5309578"/>
            <a:chExt cx="316720" cy="309527"/>
          </a:xfrm>
        </p:grpSpPr>
        <p:grpSp>
          <p:nvGrpSpPr>
            <p:cNvPr id="337" name="Group 336"/>
            <p:cNvGrpSpPr/>
            <p:nvPr/>
          </p:nvGrpSpPr>
          <p:grpSpPr>
            <a:xfrm>
              <a:off x="5926891" y="5342820"/>
              <a:ext cx="219134" cy="245915"/>
              <a:chOff x="2304394" y="2806764"/>
              <a:chExt cx="203894" cy="228812"/>
            </a:xfrm>
            <a:solidFill>
              <a:srgbClr val="00188F"/>
            </a:solidFill>
          </p:grpSpPr>
          <p:sp>
            <p:nvSpPr>
              <p:cNvPr id="3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38"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 name="Group 16"/>
          <p:cNvGrpSpPr/>
          <p:nvPr/>
        </p:nvGrpSpPr>
        <p:grpSpPr>
          <a:xfrm>
            <a:off x="6252397" y="5425433"/>
            <a:ext cx="316675" cy="309483"/>
            <a:chOff x="6252402" y="5309578"/>
            <a:chExt cx="316720" cy="309527"/>
          </a:xfrm>
        </p:grpSpPr>
        <p:grpSp>
          <p:nvGrpSpPr>
            <p:cNvPr id="343" name="Group 342"/>
            <p:cNvGrpSpPr/>
            <p:nvPr/>
          </p:nvGrpSpPr>
          <p:grpSpPr>
            <a:xfrm>
              <a:off x="6301195" y="5342820"/>
              <a:ext cx="219134" cy="245915"/>
              <a:chOff x="2304394" y="2806764"/>
              <a:chExt cx="203894" cy="228812"/>
            </a:xfrm>
            <a:solidFill>
              <a:srgbClr val="00188F"/>
            </a:solidFill>
          </p:grpSpPr>
          <p:sp>
            <p:nvSpPr>
              <p:cNvPr id="34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44"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 name="Group 27"/>
          <p:cNvGrpSpPr/>
          <p:nvPr/>
        </p:nvGrpSpPr>
        <p:grpSpPr>
          <a:xfrm>
            <a:off x="8812892" y="2960962"/>
            <a:ext cx="2754952" cy="2976245"/>
            <a:chOff x="8813259" y="2844756"/>
            <a:chExt cx="2755343" cy="2976668"/>
          </a:xfrm>
        </p:grpSpPr>
        <p:grpSp>
          <p:nvGrpSpPr>
            <p:cNvPr id="262" name="Group 210"/>
            <p:cNvGrpSpPr>
              <a:grpSpLocks noChangeAspect="1"/>
            </p:cNvGrpSpPr>
            <p:nvPr/>
          </p:nvGrpSpPr>
          <p:grpSpPr bwMode="auto">
            <a:xfrm>
              <a:off x="8813259" y="2844756"/>
              <a:ext cx="2755343" cy="1871811"/>
              <a:chOff x="5665" y="1781"/>
              <a:chExt cx="1210" cy="822"/>
            </a:xfrm>
          </p:grpSpPr>
          <p:sp>
            <p:nvSpPr>
              <p:cNvPr id="264"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5"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6"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7"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8"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9"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0"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1"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2"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3"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4"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5"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6"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7"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8"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9"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80"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81"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0"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6"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7"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8"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9"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0"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1"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2"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3"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4"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5"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56"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59"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0"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1"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2"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3"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4"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5"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6"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7"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8"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9"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0"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1"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2"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3"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4"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5"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6"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7"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8"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9"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0"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1"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2"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3"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2"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3"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4"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5"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6"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7"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8"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9"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0"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1"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2"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3"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4"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5"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6"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7"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8"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9"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0"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1"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2"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3"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4"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5"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6"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7"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8"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9"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0"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1"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2"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3"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4"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5"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6"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7"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8"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9"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0"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1"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2"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3"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4"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5"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6"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7"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8"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9"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0"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1"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2"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3"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4"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5"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6"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7"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8"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9"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0"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1"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2"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3"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4"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5"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6"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7"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8"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9"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0"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1"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2"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3"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4"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5"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6"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7"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8"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9"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0"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1"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2"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3"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4"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5"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6"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7"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8"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9"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0"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1"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2"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3"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4"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5"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6"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7"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8"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9"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0"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1"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2"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3"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4"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5"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6"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7"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8"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9"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0"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1"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2"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3"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4"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5"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6"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7"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8"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9"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0"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1"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2"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3"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4"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5"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6"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7"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8"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9"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0"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1"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2"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3"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4"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5"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6"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7"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grpSp>
        <p:sp>
          <p:nvSpPr>
            <p:cNvPr id="565" name="Rectangle 564"/>
            <p:cNvSpPr/>
            <p:nvPr/>
          </p:nvSpPr>
          <p:spPr>
            <a:xfrm>
              <a:off x="8932833" y="4823592"/>
              <a:ext cx="2635769" cy="997832"/>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Operations</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 automates deployment and monitors deployed apps from central repository</a:t>
              </a:r>
            </a:p>
          </p:txBody>
        </p:sp>
      </p:grpSp>
      <p:sp>
        <p:nvSpPr>
          <p:cNvPr id="312" name="Freeform 5"/>
          <p:cNvSpPr>
            <a:spLocks noChangeAspect="1" noEditPoints="1"/>
          </p:cNvSpPr>
          <p:nvPr/>
        </p:nvSpPr>
        <p:spPr bwMode="auto">
          <a:xfrm>
            <a:off x="4958274" y="2081234"/>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0" name="TextBox 319"/>
          <p:cNvSpPr txBox="1"/>
          <p:nvPr/>
        </p:nvSpPr>
        <p:spPr>
          <a:xfrm>
            <a:off x="4896752" y="2952129"/>
            <a:ext cx="2652469" cy="517022"/>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46018">
                      <a:srgbClr val="FFFFFF"/>
                    </a:gs>
                    <a:gs pos="73451">
                      <a:srgbClr val="FFFFFF"/>
                    </a:gs>
                  </a:gsLst>
                  <a:lin ang="5400000" scaled="1"/>
                </a:gradFill>
                <a:effectLst/>
                <a:uLnTx/>
                <a:uFillTx/>
              </a:rPr>
              <a:t>Physical/Virtual Servers</a:t>
            </a:r>
          </a:p>
        </p:txBody>
      </p:sp>
      <p:sp>
        <p:nvSpPr>
          <p:cNvPr id="414" name="Freeform 5"/>
          <p:cNvSpPr>
            <a:spLocks noChangeAspect="1" noEditPoints="1"/>
          </p:cNvSpPr>
          <p:nvPr/>
        </p:nvSpPr>
        <p:spPr bwMode="auto">
          <a:xfrm>
            <a:off x="6183178" y="2077062"/>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 name="Group 26"/>
          <p:cNvGrpSpPr/>
          <p:nvPr/>
        </p:nvGrpSpPr>
        <p:grpSpPr>
          <a:xfrm>
            <a:off x="3613953" y="5077311"/>
            <a:ext cx="1841401" cy="481740"/>
            <a:chOff x="3613583" y="4961406"/>
            <a:chExt cx="1841662" cy="481808"/>
          </a:xfrm>
        </p:grpSpPr>
        <p:cxnSp>
          <p:nvCxnSpPr>
            <p:cNvPr id="415" name="Straight Arrow Connector 414"/>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1</a:t>
              </a:r>
            </a:p>
          </p:txBody>
        </p:sp>
      </p:grpSp>
      <p:grpSp>
        <p:nvGrpSpPr>
          <p:cNvPr id="29" name="Group 28"/>
          <p:cNvGrpSpPr/>
          <p:nvPr/>
        </p:nvGrpSpPr>
        <p:grpSpPr>
          <a:xfrm>
            <a:off x="6945447" y="5026895"/>
            <a:ext cx="1917308" cy="572521"/>
            <a:chOff x="6945550" y="4910984"/>
            <a:chExt cx="1917580" cy="572602"/>
          </a:xfrm>
        </p:grpSpPr>
        <p:cxnSp>
          <p:nvCxnSpPr>
            <p:cNvPr id="417" name="Straight Arrow Connector 416"/>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2</a:t>
              </a:r>
            </a:p>
          </p:txBody>
        </p:sp>
      </p:grpSp>
      <p:grpSp>
        <p:nvGrpSpPr>
          <p:cNvPr id="31" name="Group 30"/>
          <p:cNvGrpSpPr/>
          <p:nvPr/>
        </p:nvGrpSpPr>
        <p:grpSpPr>
          <a:xfrm>
            <a:off x="7515854" y="2762670"/>
            <a:ext cx="1159861" cy="287089"/>
            <a:chOff x="7516038" y="2646436"/>
            <a:chExt cx="1160026" cy="287129"/>
          </a:xfrm>
        </p:grpSpPr>
        <p:cxnSp>
          <p:nvCxnSpPr>
            <p:cNvPr id="422" name="Straight Arrow Connector 421"/>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2</a:t>
              </a:r>
            </a:p>
          </p:txBody>
        </p:sp>
      </p:grpSp>
      <p:grpSp>
        <p:nvGrpSpPr>
          <p:cNvPr id="492" name="Group 491"/>
          <p:cNvGrpSpPr/>
          <p:nvPr/>
        </p:nvGrpSpPr>
        <p:grpSpPr>
          <a:xfrm>
            <a:off x="3619285" y="3627088"/>
            <a:ext cx="4942154" cy="221122"/>
            <a:chOff x="6969700" y="5010124"/>
            <a:chExt cx="4942855" cy="221153"/>
          </a:xfrm>
        </p:grpSpPr>
        <p:cxnSp>
          <p:nvCxnSpPr>
            <p:cNvPr id="493" name="Straight Arrow Connector 492"/>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3</a:t>
              </a:r>
            </a:p>
          </p:txBody>
        </p:sp>
      </p:grpSp>
      <p:sp>
        <p:nvSpPr>
          <p:cNvPr id="496" name="Rectangle 495"/>
          <p:cNvSpPr/>
          <p:nvPr/>
        </p:nvSpPr>
        <p:spPr>
          <a:xfrm>
            <a:off x="4254618" y="3884853"/>
            <a:ext cx="4019387" cy="545931"/>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Operations</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 collaborates with </a:t>
            </a: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developers </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to provide app metrics and insights</a:t>
            </a:r>
          </a:p>
        </p:txBody>
      </p:sp>
      <p:grpSp>
        <p:nvGrpSpPr>
          <p:cNvPr id="497" name="Group 496"/>
          <p:cNvGrpSpPr/>
          <p:nvPr/>
        </p:nvGrpSpPr>
        <p:grpSpPr>
          <a:xfrm rot="17911915">
            <a:off x="609391" y="2985961"/>
            <a:ext cx="818650" cy="613483"/>
            <a:chOff x="5690188" y="2800883"/>
            <a:chExt cx="799207" cy="731153"/>
          </a:xfrm>
          <a:solidFill>
            <a:schemeClr val="accent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marL="0" marR="0" lvl="0" indent="0" algn="ctr" defTabSz="913561" eaLnBrk="1" fontAlgn="base" latinLnBrk="0" hangingPunct="1">
                <a:lnSpc>
                  <a:spcPct val="90000"/>
                </a:lnSpc>
                <a:spcBef>
                  <a:spcPct val="0"/>
                </a:spcBef>
                <a:spcAft>
                  <a:spcPct val="0"/>
                </a:spcAft>
                <a:buClrTx/>
                <a:buSzTx/>
                <a:buFontTx/>
                <a:buNone/>
                <a:tabLst/>
                <a:defRPr/>
              </a:pPr>
              <a:endParaRPr kumimoji="0" lang="en-US" sz="1999" b="0" i="0" u="none" strike="noStrike" kern="0" cap="none" spc="-50" normalizeH="0" baseline="0" noProof="0" dirty="0">
                <a:ln>
                  <a:noFill/>
                </a:ln>
                <a:gradFill>
                  <a:gsLst>
                    <a:gs pos="1250">
                      <a:srgbClr val="FFFFFF"/>
                    </a:gs>
                    <a:gs pos="10417">
                      <a:srgbClr val="FFFFFF"/>
                    </a:gs>
                  </a:gsLst>
                  <a:lin ang="5400000" scaled="0"/>
                </a:gradFill>
                <a:effectLst/>
                <a:uLnTx/>
                <a:uFillTx/>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marL="0" marR="0" lvl="0" indent="0" algn="ctr" defTabSz="913561" eaLnBrk="1" fontAlgn="base" latinLnBrk="0" hangingPunct="1">
                <a:lnSpc>
                  <a:spcPct val="90000"/>
                </a:lnSpc>
                <a:spcBef>
                  <a:spcPct val="0"/>
                </a:spcBef>
                <a:spcAft>
                  <a:spcPct val="0"/>
                </a:spcAft>
                <a:buClrTx/>
                <a:buSzTx/>
                <a:buFontTx/>
                <a:buNone/>
                <a:tabLst/>
                <a:defRPr/>
              </a:pPr>
              <a:endParaRPr kumimoji="0" lang="en-US" sz="1999" b="0" i="0" u="none" strike="noStrike" kern="0" cap="none" spc="-50" normalizeH="0" baseline="0" noProof="0" dirty="0">
                <a:ln>
                  <a:noFill/>
                </a:ln>
                <a:gradFill>
                  <a:gsLst>
                    <a:gs pos="1250">
                      <a:srgbClr val="FFFFFF"/>
                    </a:gs>
                    <a:gs pos="10417">
                      <a:srgbClr val="FFFFFF"/>
                    </a:gs>
                  </a:gsLst>
                  <a:lin ang="5400000" scaled="0"/>
                </a:gradFill>
                <a:effectLst/>
                <a:uLnTx/>
                <a:uFillTx/>
              </a:endParaRPr>
            </a:p>
          </p:txBody>
        </p:sp>
      </p:grpSp>
      <p:sp>
        <p:nvSpPr>
          <p:cNvPr id="500" name="Rectangle 499"/>
          <p:cNvSpPr/>
          <p:nvPr/>
        </p:nvSpPr>
        <p:spPr>
          <a:xfrm>
            <a:off x="510612" y="2176633"/>
            <a:ext cx="2982789" cy="535275"/>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Developers</a:t>
            </a:r>
            <a:r>
              <a:rPr kumimoji="0" lang="en-US" sz="1599" b="1" i="0" u="none" strike="noStrike" kern="0" cap="none" spc="0" normalizeH="0" baseline="0" noProof="0" dirty="0">
                <a:ln>
                  <a:noFill/>
                </a:ln>
                <a:gradFill>
                  <a:gsLst>
                    <a:gs pos="15929">
                      <a:srgbClr val="505050"/>
                    </a:gs>
                    <a:gs pos="46018">
                      <a:srgbClr val="505050"/>
                    </a:gs>
                  </a:gsLst>
                  <a:lin ang="5400000" scaled="1"/>
                </a:gradFill>
                <a:effectLst/>
                <a:uLnTx/>
                <a:uFillTx/>
              </a:rPr>
              <a:t> </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update, iterate, and deploy updated containers</a:t>
            </a:r>
          </a:p>
        </p:txBody>
      </p:sp>
      <p:grpSp>
        <p:nvGrpSpPr>
          <p:cNvPr id="7" name="Group 6"/>
          <p:cNvGrpSpPr/>
          <p:nvPr/>
        </p:nvGrpSpPr>
        <p:grpSpPr>
          <a:xfrm>
            <a:off x="5200224" y="2351748"/>
            <a:ext cx="316675" cy="309483"/>
            <a:chOff x="5200079" y="2131930"/>
            <a:chExt cx="316720" cy="309527"/>
          </a:xfrm>
        </p:grpSpPr>
        <p:grpSp>
          <p:nvGrpSpPr>
            <p:cNvPr id="508" name="Group 507"/>
            <p:cNvGrpSpPr/>
            <p:nvPr/>
          </p:nvGrpSpPr>
          <p:grpSpPr>
            <a:xfrm>
              <a:off x="5248872" y="2165172"/>
              <a:ext cx="219134" cy="245915"/>
              <a:chOff x="2304394" y="2806764"/>
              <a:chExt cx="203894" cy="228812"/>
            </a:xfrm>
            <a:solidFill>
              <a:srgbClr val="00188F"/>
            </a:solidFill>
          </p:grpSpPr>
          <p:sp>
            <p:nvSpPr>
              <p:cNvPr id="5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0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 name="Group 7"/>
          <p:cNvGrpSpPr/>
          <p:nvPr/>
        </p:nvGrpSpPr>
        <p:grpSpPr>
          <a:xfrm>
            <a:off x="5574475" y="2351748"/>
            <a:ext cx="316675" cy="309483"/>
            <a:chOff x="5574383" y="2131930"/>
            <a:chExt cx="316720" cy="309527"/>
          </a:xfrm>
        </p:grpSpPr>
        <p:grpSp>
          <p:nvGrpSpPr>
            <p:cNvPr id="510" name="Group 509"/>
            <p:cNvGrpSpPr/>
            <p:nvPr/>
          </p:nvGrpSpPr>
          <p:grpSpPr>
            <a:xfrm>
              <a:off x="5623176" y="2165172"/>
              <a:ext cx="219134" cy="245915"/>
              <a:chOff x="2304394" y="2806764"/>
              <a:chExt cx="203894" cy="228812"/>
            </a:xfrm>
            <a:solidFill>
              <a:srgbClr val="00188F"/>
            </a:solidFill>
          </p:grpSpPr>
          <p:sp>
            <p:nvSpPr>
              <p:cNvPr id="51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11"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4" name="Group 13"/>
          <p:cNvGrpSpPr/>
          <p:nvPr/>
        </p:nvGrpSpPr>
        <p:grpSpPr>
          <a:xfrm>
            <a:off x="6425127" y="2351748"/>
            <a:ext cx="316675" cy="309483"/>
            <a:chOff x="6425157" y="2131930"/>
            <a:chExt cx="316720" cy="309527"/>
          </a:xfrm>
        </p:grpSpPr>
        <p:grpSp>
          <p:nvGrpSpPr>
            <p:cNvPr id="519" name="Group 518"/>
            <p:cNvGrpSpPr/>
            <p:nvPr/>
          </p:nvGrpSpPr>
          <p:grpSpPr>
            <a:xfrm>
              <a:off x="6473950" y="2165172"/>
              <a:ext cx="219134" cy="245915"/>
              <a:chOff x="2304394" y="2806764"/>
              <a:chExt cx="203894" cy="228812"/>
            </a:xfrm>
            <a:solidFill>
              <a:srgbClr val="00188F"/>
            </a:solidFill>
          </p:grpSpPr>
          <p:sp>
            <p:nvSpPr>
              <p:cNvPr id="52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20"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6799378" y="2351748"/>
            <a:ext cx="316675" cy="309483"/>
            <a:chOff x="6799461" y="2131930"/>
            <a:chExt cx="316720" cy="309527"/>
          </a:xfrm>
        </p:grpSpPr>
        <p:grpSp>
          <p:nvGrpSpPr>
            <p:cNvPr id="521" name="Group 520"/>
            <p:cNvGrpSpPr/>
            <p:nvPr/>
          </p:nvGrpSpPr>
          <p:grpSpPr>
            <a:xfrm>
              <a:off x="6848254" y="2165172"/>
              <a:ext cx="219134" cy="245915"/>
              <a:chOff x="2304394" y="2806764"/>
              <a:chExt cx="203894" cy="228812"/>
            </a:xfrm>
            <a:solidFill>
              <a:srgbClr val="00188F"/>
            </a:solidFill>
          </p:grpSpPr>
          <p:sp>
            <p:nvSpPr>
              <p:cNvPr id="5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22"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7" name="Group 36"/>
          <p:cNvGrpSpPr/>
          <p:nvPr/>
        </p:nvGrpSpPr>
        <p:grpSpPr>
          <a:xfrm>
            <a:off x="5877196" y="5425473"/>
            <a:ext cx="316675" cy="309483"/>
            <a:chOff x="2922559" y="6145713"/>
            <a:chExt cx="316720" cy="309527"/>
          </a:xfrm>
        </p:grpSpPr>
        <p:grpSp>
          <p:nvGrpSpPr>
            <p:cNvPr id="541" name="Group 540"/>
            <p:cNvGrpSpPr/>
            <p:nvPr/>
          </p:nvGrpSpPr>
          <p:grpSpPr>
            <a:xfrm>
              <a:off x="2971352" y="6178955"/>
              <a:ext cx="219134" cy="245915"/>
              <a:chOff x="2304394" y="2806764"/>
              <a:chExt cx="203894" cy="228812"/>
            </a:xfrm>
            <a:solidFill>
              <a:srgbClr val="008272"/>
            </a:solidFill>
          </p:grpSpPr>
          <p:sp>
            <p:nvSpPr>
              <p:cNvPr id="54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42"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51" name="Group 550"/>
          <p:cNvGrpSpPr/>
          <p:nvPr/>
        </p:nvGrpSpPr>
        <p:grpSpPr>
          <a:xfrm>
            <a:off x="5200356" y="2350808"/>
            <a:ext cx="316675" cy="309483"/>
            <a:chOff x="2922559" y="6145713"/>
            <a:chExt cx="316720" cy="309527"/>
          </a:xfrm>
        </p:grpSpPr>
        <p:grpSp>
          <p:nvGrpSpPr>
            <p:cNvPr id="552" name="Group 551"/>
            <p:cNvGrpSpPr/>
            <p:nvPr/>
          </p:nvGrpSpPr>
          <p:grpSpPr>
            <a:xfrm>
              <a:off x="2971352" y="6178955"/>
              <a:ext cx="219134" cy="245915"/>
              <a:chOff x="2304394" y="2806764"/>
              <a:chExt cx="203894" cy="228812"/>
            </a:xfrm>
            <a:solidFill>
              <a:srgbClr val="008272"/>
            </a:solidFill>
          </p:grpSpPr>
          <p:sp>
            <p:nvSpPr>
              <p:cNvPr id="5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55"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60" name="Group 559"/>
          <p:cNvGrpSpPr/>
          <p:nvPr/>
        </p:nvGrpSpPr>
        <p:grpSpPr>
          <a:xfrm>
            <a:off x="6428175" y="2351748"/>
            <a:ext cx="316675" cy="309483"/>
            <a:chOff x="2922559" y="6145713"/>
            <a:chExt cx="316720" cy="309527"/>
          </a:xfrm>
        </p:grpSpPr>
        <p:grpSp>
          <p:nvGrpSpPr>
            <p:cNvPr id="574" name="Group 573"/>
            <p:cNvGrpSpPr/>
            <p:nvPr/>
          </p:nvGrpSpPr>
          <p:grpSpPr>
            <a:xfrm>
              <a:off x="2971352" y="6178955"/>
              <a:ext cx="219134" cy="245915"/>
              <a:chOff x="2304394" y="2806764"/>
              <a:chExt cx="203894" cy="228812"/>
            </a:xfrm>
            <a:solidFill>
              <a:srgbClr val="008272"/>
            </a:solidFill>
          </p:grpSpPr>
          <p:sp>
            <p:nvSpPr>
              <p:cNvPr id="5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7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8" name="Group 37"/>
          <p:cNvGrpSpPr/>
          <p:nvPr/>
        </p:nvGrpSpPr>
        <p:grpSpPr>
          <a:xfrm>
            <a:off x="1005124" y="3591273"/>
            <a:ext cx="457413" cy="447024"/>
            <a:chOff x="160801" y="4317457"/>
            <a:chExt cx="457478" cy="447088"/>
          </a:xfrm>
        </p:grpSpPr>
        <p:sp>
          <p:nvSpPr>
            <p:cNvPr id="581"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80" name="Group 579"/>
            <p:cNvGrpSpPr/>
            <p:nvPr/>
          </p:nvGrpSpPr>
          <p:grpSpPr>
            <a:xfrm>
              <a:off x="241006" y="4365473"/>
              <a:ext cx="316523" cy="355206"/>
              <a:chOff x="2304394" y="2806764"/>
              <a:chExt cx="203894" cy="228812"/>
            </a:xfrm>
            <a:solidFill>
              <a:srgbClr val="00188F"/>
            </a:solidFill>
          </p:grpSpPr>
          <p:sp>
            <p:nvSpPr>
              <p:cNvPr id="5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06" name="Title 1"/>
          <p:cNvSpPr txBox="1">
            <a:spLocks/>
          </p:cNvSpPr>
          <p:nvPr/>
        </p:nvSpPr>
        <p:spPr>
          <a:xfrm>
            <a:off x="274637" y="1101641"/>
            <a:ext cx="8657811" cy="35638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w="3175">
                  <a:noFill/>
                </a:ln>
                <a:gradFill>
                  <a:gsLst>
                    <a:gs pos="7965">
                      <a:srgbClr val="0078D7"/>
                    </a:gs>
                    <a:gs pos="34000">
                      <a:srgbClr val="0078D7"/>
                    </a:gs>
                  </a:gsLst>
                  <a:lin ang="5400000" scaled="1"/>
                </a:gradFill>
                <a:effectLst/>
                <a:uLnTx/>
                <a:uFillTx/>
                <a:latin typeface="+mj-lt"/>
                <a:ea typeface="+mn-ea"/>
                <a:cs typeface="Segoe UI Semilight" panose="020B0402040204020203" pitchFamily="34" charset="0"/>
              </a:rPr>
              <a:t>Creation, deployment, and management</a:t>
            </a:r>
          </a:p>
        </p:txBody>
      </p:sp>
    </p:spTree>
    <p:extLst>
      <p:ext uri="{BB962C8B-B14F-4D97-AF65-F5344CB8AC3E}">
        <p14:creationId xmlns:p14="http://schemas.microsoft.com/office/powerpoint/2010/main" val="172426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1"/>
                                        </p:tgtEl>
                                        <p:attrNameLst>
                                          <p:attrName>style.visibility</p:attrName>
                                        </p:attrNameLst>
                                      </p:cBhvr>
                                      <p:to>
                                        <p:strVal val="visible"/>
                                      </p:to>
                                    </p:set>
                                    <p:animEffect transition="in" filter="fade">
                                      <p:cBhvr>
                                        <p:cTn id="19" dur="500"/>
                                        <p:tgtEl>
                                          <p:spTgt spid="8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par>
                                <p:cTn id="29" presetID="22" presetClass="entr" presetSubtype="2"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09"/>
                                        </p:tgtEl>
                                        <p:attrNameLst>
                                          <p:attrName>style.visibility</p:attrName>
                                        </p:attrNameLst>
                                      </p:cBhvr>
                                      <p:to>
                                        <p:strVal val="visible"/>
                                      </p:to>
                                    </p:set>
                                    <p:animEffect transition="in" filter="fade">
                                      <p:cBhvr>
                                        <p:cTn id="35" dur="500"/>
                                        <p:tgtEl>
                                          <p:spTgt spid="30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20"/>
                                        </p:tgtEl>
                                        <p:attrNameLst>
                                          <p:attrName>style.visibility</p:attrName>
                                        </p:attrNameLst>
                                      </p:cBhvr>
                                      <p:to>
                                        <p:strVal val="visible"/>
                                      </p:to>
                                    </p:set>
                                    <p:animEffect transition="in" filter="fade">
                                      <p:cBhvr>
                                        <p:cTn id="39" dur="500"/>
                                        <p:tgtEl>
                                          <p:spTgt spid="3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4"/>
                                        </p:tgtEl>
                                        <p:attrNameLst>
                                          <p:attrName>style.visibility</p:attrName>
                                        </p:attrNameLst>
                                      </p:cBhvr>
                                      <p:to>
                                        <p:strVal val="visible"/>
                                      </p:to>
                                    </p:set>
                                    <p:animEffect transition="in" filter="fade">
                                      <p:cBhvr>
                                        <p:cTn id="42" dur="500"/>
                                        <p:tgtEl>
                                          <p:spTgt spid="4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2"/>
                                        </p:tgtEl>
                                        <p:attrNameLst>
                                          <p:attrName>style.visibility</p:attrName>
                                        </p:attrNameLst>
                                      </p:cBhvr>
                                      <p:to>
                                        <p:strVal val="visible"/>
                                      </p:to>
                                    </p:set>
                                    <p:animEffect transition="in" filter="fade">
                                      <p:cBhvr>
                                        <p:cTn id="57" dur="500"/>
                                        <p:tgtEl>
                                          <p:spTgt spid="3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92"/>
                                        </p:tgtEl>
                                        <p:attrNameLst>
                                          <p:attrName>style.visibility</p:attrName>
                                        </p:attrNameLst>
                                      </p:cBhvr>
                                      <p:to>
                                        <p:strVal val="visible"/>
                                      </p:to>
                                    </p:set>
                                    <p:animEffect transition="in" filter="wipe(right)">
                                      <p:cBhvr>
                                        <p:cTn id="62" dur="500"/>
                                        <p:tgtEl>
                                          <p:spTgt spid="49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96"/>
                                        </p:tgtEl>
                                        <p:attrNameLst>
                                          <p:attrName>style.visibility</p:attrName>
                                        </p:attrNameLst>
                                      </p:cBhvr>
                                      <p:to>
                                        <p:strVal val="visible"/>
                                      </p:to>
                                    </p:set>
                                    <p:animEffect transition="in" filter="fade">
                                      <p:cBhvr>
                                        <p:cTn id="66" dur="500"/>
                                        <p:tgtEl>
                                          <p:spTgt spid="49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497"/>
                                        </p:tgtEl>
                                        <p:attrNameLst>
                                          <p:attrName>style.visibility</p:attrName>
                                        </p:attrNameLst>
                                      </p:cBhvr>
                                      <p:to>
                                        <p:strVal val="visible"/>
                                      </p:to>
                                    </p:set>
                                    <p:animEffect transition="in" filter="wipe(right)">
                                      <p:cBhvr>
                                        <p:cTn id="71" dur="500"/>
                                        <p:tgtEl>
                                          <p:spTgt spid="497"/>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500"/>
                                        </p:tgtEl>
                                        <p:attrNameLst>
                                          <p:attrName>style.visibility</p:attrName>
                                        </p:attrNameLst>
                                      </p:cBhvr>
                                      <p:to>
                                        <p:strVal val="visible"/>
                                      </p:to>
                                    </p:set>
                                    <p:animEffect transition="in" filter="fade">
                                      <p:cBhvr>
                                        <p:cTn id="75" dur="500"/>
                                        <p:tgtEl>
                                          <p:spTgt spid="500"/>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down)">
                                      <p:cBhvr>
                                        <p:cTn id="79" dur="500"/>
                                        <p:tgtEl>
                                          <p:spTgt spid="38"/>
                                        </p:tgtEl>
                                      </p:cBhvr>
                                    </p:animEffect>
                                  </p:childTnLst>
                                </p:cTn>
                              </p:par>
                              <p:par>
                                <p:cTn id="80" presetID="22" presetClass="exit" presetSubtype="4" fill="hold" nodeType="withEffect">
                                  <p:stCondLst>
                                    <p:cond delay="0"/>
                                  </p:stCondLst>
                                  <p:childTnLst>
                                    <p:animEffect transition="out" filter="wipe(down)">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down)">
                                      <p:cBhvr>
                                        <p:cTn id="86" dur="500"/>
                                        <p:tgtEl>
                                          <p:spTgt spid="37"/>
                                        </p:tgtEl>
                                      </p:cBhvr>
                                    </p:animEffect>
                                  </p:childTnLst>
                                </p:cTn>
                              </p:par>
                              <p:par>
                                <p:cTn id="87" presetID="22" presetClass="exit" presetSubtype="4" fill="hold" nodeType="withEffect">
                                  <p:stCondLst>
                                    <p:cond delay="0"/>
                                  </p:stCondLst>
                                  <p:childTnLst>
                                    <p:animEffect transition="out" filter="wipe(down)">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551"/>
                                        </p:tgtEl>
                                        <p:attrNameLst>
                                          <p:attrName>style.visibility</p:attrName>
                                        </p:attrNameLst>
                                      </p:cBhvr>
                                      <p:to>
                                        <p:strVal val="visible"/>
                                      </p:to>
                                    </p:set>
                                    <p:animEffect transition="in" filter="wipe(down)">
                                      <p:cBhvr>
                                        <p:cTn id="93" dur="500"/>
                                        <p:tgtEl>
                                          <p:spTgt spid="551"/>
                                        </p:tgtEl>
                                      </p:cBhvr>
                                    </p:animEffect>
                                  </p:childTnLst>
                                </p:cTn>
                              </p:par>
                              <p:par>
                                <p:cTn id="94" presetID="22" presetClass="entr" presetSubtype="4" fill="hold" nodeType="withEffect">
                                  <p:stCondLst>
                                    <p:cond delay="0"/>
                                  </p:stCondLst>
                                  <p:childTnLst>
                                    <p:set>
                                      <p:cBhvr>
                                        <p:cTn id="95" dur="1" fill="hold">
                                          <p:stCondLst>
                                            <p:cond delay="0"/>
                                          </p:stCondLst>
                                        </p:cTn>
                                        <p:tgtEl>
                                          <p:spTgt spid="560"/>
                                        </p:tgtEl>
                                        <p:attrNameLst>
                                          <p:attrName>style.visibility</p:attrName>
                                        </p:attrNameLst>
                                      </p:cBhvr>
                                      <p:to>
                                        <p:strVal val="visible"/>
                                      </p:to>
                                    </p:set>
                                    <p:animEffect transition="in" filter="wipe(down)">
                                      <p:cBhvr>
                                        <p:cTn id="96" dur="500"/>
                                        <p:tgtEl>
                                          <p:spTgt spid="560"/>
                                        </p:tgtEl>
                                      </p:cBhvr>
                                    </p:animEffect>
                                  </p:childTnLst>
                                </p:cTn>
                              </p:par>
                              <p:par>
                                <p:cTn id="97" presetID="22" presetClass="exit" presetSubtype="4" fill="hold" nodeType="withEffect">
                                  <p:stCondLst>
                                    <p:cond delay="0"/>
                                  </p:stCondLst>
                                  <p:childTnLst>
                                    <p:animEffect transition="out" filter="wipe(down)">
                                      <p:cBhvr>
                                        <p:cTn id="98" dur="500"/>
                                        <p:tgtEl>
                                          <p:spTgt spid="7"/>
                                        </p:tgtEl>
                                      </p:cBhvr>
                                    </p:animEffect>
                                    <p:set>
                                      <p:cBhvr>
                                        <p:cTn id="99" dur="1" fill="hold">
                                          <p:stCondLst>
                                            <p:cond delay="499"/>
                                          </p:stCondLst>
                                        </p:cTn>
                                        <p:tgtEl>
                                          <p:spTgt spid="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 grpId="0"/>
      <p:bldP spid="260" grpId="0" animBg="1"/>
      <p:bldP spid="312" grpId="0" animBg="1"/>
      <p:bldP spid="320" grpId="0"/>
      <p:bldP spid="414" grpId="0" animBg="1"/>
      <p:bldP spid="496" grpId="0"/>
      <p:bldP spid="500" grpId="0"/>
    </p:bld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4.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potx" id="{9D7DCF63-D646-447A-84B1-5ACE6F48B0FD}" vid="{DE27E08D-E1CF-4392-A12A-B852B2EF2D2A}"/>
    </a:ext>
  </a:extLst>
</a:theme>
</file>

<file path=ppt/theme/theme6.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potx" id="{9D7DCF63-D646-447A-84B1-5ACE6F48B0FD}" vid="{D8B5A76F-9881-4059-A8FD-477DB4396BF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emplate>Microsoft_2016_16x9_Template</Template>
  <TotalTime>0</TotalTime>
  <Words>4855</Words>
  <Application>Microsoft Office PowerPoint</Application>
  <PresentationFormat>Custom</PresentationFormat>
  <Paragraphs>1149</Paragraphs>
  <Slides>89</Slides>
  <Notes>50</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89</vt:i4>
      </vt:variant>
    </vt:vector>
  </HeadingPairs>
  <TitlesOfParts>
    <vt:vector size="110" baseType="lpstr">
      <vt:lpstr>MS PGothic</vt:lpstr>
      <vt:lpstr>Arial</vt:lpstr>
      <vt:lpstr>Arial Unicode MS</vt:lpstr>
      <vt:lpstr>Calibri</vt:lpstr>
      <vt:lpstr>Calibri Light</vt:lpstr>
      <vt:lpstr>Consolas</vt:lpstr>
      <vt:lpstr>Segoe UI</vt:lpstr>
      <vt:lpstr>Segoe UI Light</vt:lpstr>
      <vt:lpstr>Segoe UI Semibold</vt:lpstr>
      <vt:lpstr>Segoe UI Semilight</vt:lpstr>
      <vt:lpstr>Symbol</vt:lpstr>
      <vt:lpstr>Wingdings</vt:lpstr>
      <vt:lpstr>5-50002_Ignite_Breakout_Template</vt:lpstr>
      <vt:lpstr>6-30537_Envision 2016 Concurrent Template_Dark</vt:lpstr>
      <vt:lpstr>1_5-50002_Ignite_Breakout_Template</vt:lpstr>
      <vt:lpstr>MSVID_White_16x9_2012-08-18</vt:lpstr>
      <vt:lpstr>WHITE TEMPLATE</vt:lpstr>
      <vt:lpstr>COLOR TEMPLATE</vt:lpstr>
      <vt:lpstr>Office Theme</vt:lpstr>
      <vt:lpstr>1_MSVID_White_16x9_2012-08-18</vt:lpstr>
      <vt:lpstr>6-30537_Envision 2016 Keynote Template</vt:lpstr>
      <vt:lpstr>Microsoft, Containers and Docker</vt:lpstr>
      <vt:lpstr>The cloud has changed expectations</vt:lpstr>
      <vt:lpstr>PowerPoint Presentation</vt:lpstr>
      <vt:lpstr>Expectations of Cloud Applications</vt:lpstr>
      <vt:lpstr>Why containers?</vt:lpstr>
      <vt:lpstr>Why containers?</vt:lpstr>
      <vt:lpstr>Why containers?</vt:lpstr>
      <vt:lpstr>How do containers make it easier?</vt:lpstr>
      <vt:lpstr>Containers</vt:lpstr>
      <vt:lpstr>You can do containers your way….</vt:lpstr>
      <vt:lpstr>What ways exactly?</vt:lpstr>
      <vt:lpstr>A few ways…</vt:lpstr>
      <vt:lpstr>What is a container?</vt:lpstr>
      <vt:lpstr>What is a container?</vt:lpstr>
      <vt:lpstr>What is a container?</vt:lpstr>
      <vt:lpstr>What is a container?</vt:lpstr>
      <vt:lpstr>What is a container?</vt:lpstr>
      <vt:lpstr>What is a container?</vt:lpstr>
      <vt:lpstr>What is a container?</vt:lpstr>
      <vt:lpstr>How about Windows containers?</vt:lpstr>
      <vt:lpstr>What is a Windows container?</vt:lpstr>
      <vt:lpstr>What is a Windows container?</vt:lpstr>
      <vt:lpstr>Just like Linux containers…. With a bonus.</vt:lpstr>
      <vt:lpstr>Just like Linux containers…. With a bonus.</vt:lpstr>
      <vt:lpstr>How do Windows containers work?</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Startup Performance</vt:lpstr>
      <vt:lpstr>Startup Performance</vt:lpstr>
      <vt:lpstr>Density</vt:lpstr>
      <vt:lpstr>Density</vt:lpstr>
      <vt:lpstr>Docker integration Joint strategic investments to drive containers forward</vt:lpstr>
      <vt:lpstr>Docker integration Joint strategic investments to drive containers forward</vt:lpstr>
      <vt:lpstr>How do I create a container?</vt:lpstr>
      <vt:lpstr>Docker Run</vt:lpstr>
      <vt:lpstr>What is a container image?</vt:lpstr>
      <vt:lpstr>Container Image</vt:lpstr>
      <vt:lpstr>Container Images</vt:lpstr>
      <vt:lpstr>Container Images</vt:lpstr>
      <vt:lpstr>Container Images</vt:lpstr>
      <vt:lpstr>Automated Image Building</vt:lpstr>
      <vt:lpstr>Image Registries </vt:lpstr>
      <vt:lpstr>Image Registries</vt:lpstr>
      <vt:lpstr>What about…</vt:lpstr>
      <vt:lpstr>Licensing</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Resource Controls</vt:lpstr>
      <vt:lpstr>Networking</vt:lpstr>
      <vt:lpstr>Storage</vt:lpstr>
      <vt:lpstr>Volume Mapping</vt:lpstr>
      <vt:lpstr>Volume Mapping</vt:lpstr>
      <vt:lpstr>Storage Volume Mapping Example</vt:lpstr>
      <vt:lpstr>Volume Mapping</vt:lpstr>
      <vt:lpstr>Volume Mapping</vt:lpstr>
      <vt:lpstr>Volume Driver Plug-In’s</vt:lpstr>
      <vt:lpstr>Secure Deployment and Auditing</vt:lpstr>
      <vt:lpstr>Automation and Management</vt:lpstr>
      <vt:lpstr>Composition and Orchestration</vt:lpstr>
      <vt:lpstr>Composition and Orchestration</vt:lpstr>
      <vt:lpstr>Composition and Orchestration</vt:lpstr>
      <vt:lpstr>Composition and Orchestration</vt:lpstr>
      <vt:lpstr>Azure Container Service</vt:lpstr>
      <vt:lpstr>Where containers  are going Microservices</vt:lpstr>
      <vt:lpstr>Composition and Orchestration</vt:lpstr>
      <vt:lpstr>Management and Monitoring Tools</vt:lpstr>
      <vt:lpstr>Management and Monitoring Tools</vt:lpstr>
      <vt:lpstr>Microsoft Operations Management Suite </vt:lpstr>
      <vt:lpstr>Development Tools</vt:lpstr>
      <vt:lpstr>PowerPoint Presentation</vt:lpstr>
      <vt:lpstr>Build and run open source solutions</vt:lpstr>
      <vt:lpstr>Additional Information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2016-09-27T20:03:24Z</dcterms:created>
  <dcterms:modified xsi:type="dcterms:W3CDTF">2017-02-08T13:43:26Z</dcterms:modified>
  <cp:category/>
</cp:coreProperties>
</file>